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3"/>
  </p:notesMasterIdLst>
  <p:sldIdLst>
    <p:sldId id="377" r:id="rId2"/>
    <p:sldId id="474" r:id="rId3"/>
    <p:sldId id="735" r:id="rId4"/>
    <p:sldId id="843" r:id="rId5"/>
    <p:sldId id="774" r:id="rId6"/>
    <p:sldId id="844" r:id="rId7"/>
    <p:sldId id="698" r:id="rId8"/>
    <p:sldId id="847" r:id="rId9"/>
    <p:sldId id="848" r:id="rId10"/>
    <p:sldId id="849" r:id="rId11"/>
    <p:sldId id="845" r:id="rId12"/>
    <p:sldId id="781" r:id="rId13"/>
    <p:sldId id="717" r:id="rId14"/>
    <p:sldId id="850" r:id="rId15"/>
    <p:sldId id="846" r:id="rId16"/>
    <p:sldId id="857" r:id="rId17"/>
    <p:sldId id="859" r:id="rId18"/>
    <p:sldId id="851" r:id="rId19"/>
    <p:sldId id="852" r:id="rId20"/>
    <p:sldId id="853" r:id="rId21"/>
    <p:sldId id="854" r:id="rId22"/>
    <p:sldId id="855" r:id="rId23"/>
    <p:sldId id="856" r:id="rId24"/>
    <p:sldId id="860" r:id="rId25"/>
    <p:sldId id="864" r:id="rId26"/>
    <p:sldId id="865" r:id="rId27"/>
    <p:sldId id="862" r:id="rId28"/>
    <p:sldId id="861" r:id="rId29"/>
    <p:sldId id="863" r:id="rId30"/>
    <p:sldId id="866" r:id="rId31"/>
    <p:sldId id="867" r:id="rId32"/>
    <p:sldId id="868" r:id="rId33"/>
    <p:sldId id="869" r:id="rId34"/>
    <p:sldId id="870" r:id="rId35"/>
    <p:sldId id="871" r:id="rId36"/>
    <p:sldId id="872" r:id="rId37"/>
    <p:sldId id="873" r:id="rId38"/>
    <p:sldId id="840" r:id="rId39"/>
    <p:sldId id="874" r:id="rId40"/>
    <p:sldId id="875" r:id="rId41"/>
    <p:sldId id="827" r:id="rId42"/>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B91A04-AED5-4BEF-B791-D5C55A1FBDE5}">
          <p14:sldIdLst>
            <p14:sldId id="377"/>
            <p14:sldId id="474"/>
            <p14:sldId id="735"/>
            <p14:sldId id="843"/>
            <p14:sldId id="774"/>
            <p14:sldId id="844"/>
            <p14:sldId id="698"/>
            <p14:sldId id="847"/>
            <p14:sldId id="848"/>
            <p14:sldId id="849"/>
            <p14:sldId id="845"/>
            <p14:sldId id="781"/>
            <p14:sldId id="717"/>
            <p14:sldId id="850"/>
            <p14:sldId id="846"/>
            <p14:sldId id="857"/>
            <p14:sldId id="859"/>
            <p14:sldId id="851"/>
            <p14:sldId id="852"/>
            <p14:sldId id="853"/>
            <p14:sldId id="854"/>
            <p14:sldId id="855"/>
            <p14:sldId id="856"/>
            <p14:sldId id="860"/>
            <p14:sldId id="864"/>
            <p14:sldId id="865"/>
            <p14:sldId id="862"/>
            <p14:sldId id="861"/>
            <p14:sldId id="863"/>
            <p14:sldId id="866"/>
            <p14:sldId id="867"/>
            <p14:sldId id="868"/>
            <p14:sldId id="869"/>
            <p14:sldId id="870"/>
            <p14:sldId id="871"/>
            <p14:sldId id="872"/>
            <p14:sldId id="873"/>
            <p14:sldId id="840"/>
            <p14:sldId id="874"/>
            <p14:sldId id="875"/>
            <p14:sldId id="827"/>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FCCC00"/>
    <a:srgbClr val="FF6600"/>
    <a:srgbClr val="FF6699"/>
    <a:srgbClr val="FF9933"/>
    <a:srgbClr val="00CC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0339" autoAdjust="0"/>
  </p:normalViewPr>
  <p:slideViewPr>
    <p:cSldViewPr snapToGrid="0" snapToObjects="1">
      <p:cViewPr>
        <p:scale>
          <a:sx n="90" d="100"/>
          <a:sy n="90" d="100"/>
        </p:scale>
        <p:origin x="-548" y="80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5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F2F240-8075-4A0E-BB08-590479BBB9B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4B802058-8B2B-4294-A87F-63F91EFE9BE0}">
      <dgm:prSet phldrT="[Text]" custT="1"/>
      <dgm:spPr/>
      <dgm:t>
        <a:bodyPr/>
        <a:lstStyle/>
        <a:p>
          <a:r>
            <a:rPr lang="en-US" sz="1600" b="1" dirty="0" smtClean="0">
              <a:solidFill>
                <a:schemeClr val="bg1"/>
              </a:solidFill>
            </a:rPr>
            <a:t>Correlation</a:t>
          </a:r>
          <a:endParaRPr lang="en-US" sz="1600" b="1" dirty="0">
            <a:solidFill>
              <a:schemeClr val="bg1"/>
            </a:solidFill>
          </a:endParaRPr>
        </a:p>
      </dgm:t>
    </dgm:pt>
    <dgm:pt modelId="{CACB8134-477A-43EA-A6B1-F1C6A0BB3EA9}" type="parTrans" cxnId="{90C92FDB-43C3-49A0-82FB-0960973323BA}">
      <dgm:prSet/>
      <dgm:spPr/>
      <dgm:t>
        <a:bodyPr/>
        <a:lstStyle/>
        <a:p>
          <a:endParaRPr lang="en-US"/>
        </a:p>
      </dgm:t>
    </dgm:pt>
    <dgm:pt modelId="{9716FBAB-D301-4099-BDDC-132CACB119C6}" type="sibTrans" cxnId="{90C92FDB-43C3-49A0-82FB-0960973323BA}">
      <dgm:prSet/>
      <dgm:spPr/>
      <dgm:t>
        <a:bodyPr/>
        <a:lstStyle/>
        <a:p>
          <a:endParaRPr lang="en-US"/>
        </a:p>
      </dgm:t>
    </dgm:pt>
    <dgm:pt modelId="{FB2B37C2-F643-4C03-996A-C9C5F3C5FDDA}">
      <dgm:prSet phldrT="[Text]"/>
      <dgm:spPr/>
      <dgm:t>
        <a:bodyPr/>
        <a:lstStyle/>
        <a:p>
          <a:r>
            <a:rPr lang="en-US" b="0" i="0" dirty="0" smtClean="0"/>
            <a:t>Correlation measures the strength of relationship between two variables X and Y. </a:t>
          </a:r>
          <a:endParaRPr lang="en-US" dirty="0"/>
        </a:p>
      </dgm:t>
    </dgm:pt>
    <dgm:pt modelId="{9B15E7E5-1EFB-4B76-8B39-F3F868AC75CE}" type="parTrans" cxnId="{28D8335E-B9BA-4B0E-A1C2-33FA7A9BE4A9}">
      <dgm:prSet/>
      <dgm:spPr/>
      <dgm:t>
        <a:bodyPr/>
        <a:lstStyle/>
        <a:p>
          <a:endParaRPr lang="en-US"/>
        </a:p>
      </dgm:t>
    </dgm:pt>
    <dgm:pt modelId="{C8955575-7E2F-420D-8B38-5D59BDF852A6}" type="sibTrans" cxnId="{28D8335E-B9BA-4B0E-A1C2-33FA7A9BE4A9}">
      <dgm:prSet/>
      <dgm:spPr/>
      <dgm:t>
        <a:bodyPr/>
        <a:lstStyle/>
        <a:p>
          <a:endParaRPr lang="en-US"/>
        </a:p>
      </dgm:t>
    </dgm:pt>
    <dgm:pt modelId="{02FAE93E-81FF-44F0-B9C0-4BEFF0EB43AB}">
      <dgm:prSet phldrT="[Text]"/>
      <dgm:spPr/>
      <dgm:t>
        <a:bodyPr/>
        <a:lstStyle/>
        <a:p>
          <a:endParaRPr lang="en-US" dirty="0"/>
        </a:p>
      </dgm:t>
    </dgm:pt>
    <dgm:pt modelId="{C39B82C6-706B-4735-96B2-EB5803584DFF}" type="parTrans" cxnId="{0245557F-C3CC-4368-8B19-D2435E0484FD}">
      <dgm:prSet/>
      <dgm:spPr/>
      <dgm:t>
        <a:bodyPr/>
        <a:lstStyle/>
        <a:p>
          <a:endParaRPr lang="en-US"/>
        </a:p>
      </dgm:t>
    </dgm:pt>
    <dgm:pt modelId="{C2F7E535-03D7-44B3-A649-31A23E8968ED}" type="sibTrans" cxnId="{0245557F-C3CC-4368-8B19-D2435E0484FD}">
      <dgm:prSet/>
      <dgm:spPr/>
      <dgm:t>
        <a:bodyPr/>
        <a:lstStyle/>
        <a:p>
          <a:endParaRPr lang="en-US"/>
        </a:p>
      </dgm:t>
    </dgm:pt>
    <dgm:pt modelId="{8A6C9143-CE80-4869-830E-6864BA7C1769}">
      <dgm:prSet custT="1"/>
      <dgm:spPr/>
      <dgm:t>
        <a:bodyPr/>
        <a:lstStyle/>
        <a:p>
          <a:r>
            <a:rPr lang="en-US" sz="1600" b="1" dirty="0" smtClean="0">
              <a:solidFill>
                <a:schemeClr val="tx1"/>
              </a:solidFill>
            </a:rPr>
            <a:t>Chi Square</a:t>
          </a:r>
          <a:endParaRPr lang="en-US" dirty="0"/>
        </a:p>
      </dgm:t>
    </dgm:pt>
    <dgm:pt modelId="{3BC98353-019F-4F51-9608-A479B4665C88}" type="parTrans" cxnId="{2CF8DB2D-0F23-4ADF-A9A7-F23889C44619}">
      <dgm:prSet/>
      <dgm:spPr/>
      <dgm:t>
        <a:bodyPr/>
        <a:lstStyle/>
        <a:p>
          <a:endParaRPr lang="en-US"/>
        </a:p>
      </dgm:t>
    </dgm:pt>
    <dgm:pt modelId="{3EBAD421-EC8A-48C1-B55C-5797F2F470D6}" type="sibTrans" cxnId="{2CF8DB2D-0F23-4ADF-A9A7-F23889C44619}">
      <dgm:prSet/>
      <dgm:spPr/>
      <dgm:t>
        <a:bodyPr/>
        <a:lstStyle/>
        <a:p>
          <a:endParaRPr lang="en-US"/>
        </a:p>
      </dgm:t>
    </dgm:pt>
    <dgm:pt modelId="{BFE4F6BA-F0B5-4170-BE1C-8312396B19B9}">
      <dgm:prSet phldrT="[Text]"/>
      <dgm:spPr/>
      <dgm:t>
        <a:bodyPr/>
        <a:lstStyle/>
        <a:p>
          <a:r>
            <a:rPr lang="en-US" b="0" i="0" dirty="0" smtClean="0"/>
            <a:t>Most often measured with Pearson’s correlation coefficient r for linear correlation</a:t>
          </a:r>
          <a:endParaRPr lang="en-US" dirty="0"/>
        </a:p>
      </dgm:t>
    </dgm:pt>
    <dgm:pt modelId="{AC710322-5714-41E3-89DF-BD2C6EB37C26}" type="parTrans" cxnId="{FB9BD42E-BF56-4239-94F7-6F9B5DA639E3}">
      <dgm:prSet/>
      <dgm:spPr/>
      <dgm:t>
        <a:bodyPr/>
        <a:lstStyle/>
        <a:p>
          <a:endParaRPr lang="en-US"/>
        </a:p>
      </dgm:t>
    </dgm:pt>
    <dgm:pt modelId="{E4341816-829E-4F45-9248-134EF131D474}" type="sibTrans" cxnId="{FB9BD42E-BF56-4239-94F7-6F9B5DA639E3}">
      <dgm:prSet/>
      <dgm:spPr/>
      <dgm:t>
        <a:bodyPr/>
        <a:lstStyle/>
        <a:p>
          <a:endParaRPr lang="en-US"/>
        </a:p>
      </dgm:t>
    </dgm:pt>
    <dgm:pt modelId="{7B41B89E-A57F-42FE-B4E1-F551C4E7C318}">
      <dgm:prSet phldrT="[Text]"/>
      <dgm:spPr/>
      <dgm:t>
        <a:bodyPr/>
        <a:lstStyle/>
        <a:p>
          <a:r>
            <a:rPr lang="en-US" b="0" i="0" dirty="0" smtClean="0"/>
            <a:t>On a scatter graph, people draw a line of best fit (= regression line) to show the direction of the correlation</a:t>
          </a:r>
          <a:endParaRPr lang="en-US" dirty="0"/>
        </a:p>
      </dgm:t>
    </dgm:pt>
    <dgm:pt modelId="{7AE5CCDA-4C10-47E1-B50D-043BF805D0FF}" type="parTrans" cxnId="{917E3F1D-22D9-41E9-9077-CF2EB385F92E}">
      <dgm:prSet/>
      <dgm:spPr/>
      <dgm:t>
        <a:bodyPr/>
        <a:lstStyle/>
        <a:p>
          <a:endParaRPr lang="en-US"/>
        </a:p>
      </dgm:t>
    </dgm:pt>
    <dgm:pt modelId="{4A2675B8-C9EB-41C4-B160-BF0BDB3931AE}" type="sibTrans" cxnId="{917E3F1D-22D9-41E9-9077-CF2EB385F92E}">
      <dgm:prSet/>
      <dgm:spPr/>
      <dgm:t>
        <a:bodyPr/>
        <a:lstStyle/>
        <a:p>
          <a:endParaRPr lang="en-US"/>
        </a:p>
      </dgm:t>
    </dgm:pt>
    <dgm:pt modelId="{F4A69D33-8068-432B-A604-9CFD76B80820}">
      <dgm:prSet phldrT="[Text]"/>
      <dgm:spPr/>
      <dgm:t>
        <a:bodyPr/>
        <a:lstStyle/>
        <a:p>
          <a:r>
            <a:rPr lang="en-US" b="0" i="0" dirty="0" smtClean="0"/>
            <a:t>Linear correlation is between +1 and −1 inclusive, where 1 is total positive correlation, 0 is no correlation, and −1 is total negative correlation</a:t>
          </a:r>
          <a:endParaRPr lang="en-US" dirty="0"/>
        </a:p>
      </dgm:t>
    </dgm:pt>
    <dgm:pt modelId="{2CFE749A-E459-4106-9CCC-FBA16F529AC9}" type="parTrans" cxnId="{CDF6ACFD-34A2-4FDD-AE96-3EF7C6D390FA}">
      <dgm:prSet/>
      <dgm:spPr/>
      <dgm:t>
        <a:bodyPr/>
        <a:lstStyle/>
        <a:p>
          <a:endParaRPr lang="en-US"/>
        </a:p>
      </dgm:t>
    </dgm:pt>
    <dgm:pt modelId="{E8E00050-491A-445D-8B12-3220E6FB7874}" type="sibTrans" cxnId="{CDF6ACFD-34A2-4FDD-AE96-3EF7C6D390FA}">
      <dgm:prSet/>
      <dgm:spPr/>
      <dgm:t>
        <a:bodyPr/>
        <a:lstStyle/>
        <a:p>
          <a:endParaRPr lang="en-US"/>
        </a:p>
      </dgm:t>
    </dgm:pt>
    <dgm:pt modelId="{03DB1028-476A-48E1-A6CE-F083B340EE61}">
      <dgm:prSet/>
      <dgm:spPr/>
      <dgm:t>
        <a:bodyPr/>
        <a:lstStyle/>
        <a:p>
          <a:r>
            <a:rPr lang="en-US" dirty="0" smtClean="0"/>
            <a:t>Tests </a:t>
          </a:r>
          <a:r>
            <a:rPr lang="en-US" b="0" i="0" dirty="0" smtClean="0"/>
            <a:t>how likely it is that an observed distribution is due to chance. </a:t>
          </a:r>
          <a:endParaRPr lang="en-US" dirty="0"/>
        </a:p>
      </dgm:t>
    </dgm:pt>
    <dgm:pt modelId="{636A9DCD-BE4D-4079-B6F8-3BB25B22DEDA}" type="parTrans" cxnId="{459FCE97-A4FA-433E-B145-A8F8451005C7}">
      <dgm:prSet/>
      <dgm:spPr/>
      <dgm:t>
        <a:bodyPr/>
        <a:lstStyle/>
        <a:p>
          <a:endParaRPr lang="en-US"/>
        </a:p>
      </dgm:t>
    </dgm:pt>
    <dgm:pt modelId="{DC025840-E9DD-48FF-8020-07A5AE347764}" type="sibTrans" cxnId="{459FCE97-A4FA-433E-B145-A8F8451005C7}">
      <dgm:prSet/>
      <dgm:spPr/>
      <dgm:t>
        <a:bodyPr/>
        <a:lstStyle/>
        <a:p>
          <a:endParaRPr lang="en-US"/>
        </a:p>
      </dgm:t>
    </dgm:pt>
    <dgm:pt modelId="{EFC57822-326B-4D92-A936-AF6BB9668B52}">
      <dgm:prSet/>
      <dgm:spPr/>
      <dgm:t>
        <a:bodyPr/>
        <a:lstStyle/>
        <a:p>
          <a:r>
            <a:rPr lang="en-US" dirty="0" smtClean="0"/>
            <a:t>Requires a two-way table</a:t>
          </a:r>
          <a:endParaRPr lang="en-US" dirty="0"/>
        </a:p>
      </dgm:t>
    </dgm:pt>
    <dgm:pt modelId="{17B81C07-2BC5-49DB-BAA4-3BE7AB68803D}" type="parTrans" cxnId="{E1CB4132-0ED7-461A-9EB0-FEA9F4CA325C}">
      <dgm:prSet/>
      <dgm:spPr/>
      <dgm:t>
        <a:bodyPr/>
        <a:lstStyle/>
        <a:p>
          <a:endParaRPr lang="en-US"/>
        </a:p>
      </dgm:t>
    </dgm:pt>
    <dgm:pt modelId="{98FC597B-F8BD-4681-AC77-9D62B9E8A043}" type="sibTrans" cxnId="{E1CB4132-0ED7-461A-9EB0-FEA9F4CA325C}">
      <dgm:prSet/>
      <dgm:spPr/>
      <dgm:t>
        <a:bodyPr/>
        <a:lstStyle/>
        <a:p>
          <a:endParaRPr lang="en-US"/>
        </a:p>
      </dgm:t>
    </dgm:pt>
    <dgm:pt modelId="{5EFAD8B7-1BFE-489E-A4CA-5510E8B03C2D}">
      <dgm:prSet/>
      <dgm:spPr/>
      <dgm:t>
        <a:bodyPr/>
        <a:lstStyle/>
        <a:p>
          <a:r>
            <a:rPr lang="en-US" b="0" i="0" dirty="0" smtClean="0"/>
            <a:t>Point of the test is to prove or disprove a null hypothesis; if null hypothesis is disproven, alternative hypothesis is correct. </a:t>
          </a:r>
          <a:endParaRPr lang="en-US" dirty="0"/>
        </a:p>
      </dgm:t>
    </dgm:pt>
    <dgm:pt modelId="{3A6E385D-DCBF-414F-ACDF-D26E43702CAF}" type="parTrans" cxnId="{A20BF67F-77CF-4732-9AEB-75D570EDD5FA}">
      <dgm:prSet/>
      <dgm:spPr/>
      <dgm:t>
        <a:bodyPr/>
        <a:lstStyle/>
        <a:p>
          <a:endParaRPr lang="en-US"/>
        </a:p>
      </dgm:t>
    </dgm:pt>
    <dgm:pt modelId="{A63666D9-7AEE-4AB9-AA7B-6139E7EBCAC0}" type="sibTrans" cxnId="{A20BF67F-77CF-4732-9AEB-75D570EDD5FA}">
      <dgm:prSet/>
      <dgm:spPr/>
      <dgm:t>
        <a:bodyPr/>
        <a:lstStyle/>
        <a:p>
          <a:endParaRPr lang="en-US"/>
        </a:p>
      </dgm:t>
    </dgm:pt>
    <dgm:pt modelId="{D348DC4B-89C4-4BA8-88F5-ED19B7A2C773}">
      <dgm:prSet/>
      <dgm:spPr/>
      <dgm:t>
        <a:bodyPr/>
        <a:lstStyle/>
        <a:p>
          <a:r>
            <a:rPr lang="en-US" b="0" i="0" dirty="0" smtClean="0"/>
            <a:t>Also called a "goodness of fit" statistic because it measures how well the observed distribution of data fits with the distribution that is expected if the variables are independent.</a:t>
          </a:r>
          <a:endParaRPr lang="en-US" dirty="0"/>
        </a:p>
      </dgm:t>
    </dgm:pt>
    <dgm:pt modelId="{2ECC0770-0627-4119-BB7D-C16462DDDBC6}" type="parTrans" cxnId="{B12919C8-BD8D-4245-B137-843AF59F8A33}">
      <dgm:prSet/>
      <dgm:spPr/>
      <dgm:t>
        <a:bodyPr/>
        <a:lstStyle/>
        <a:p>
          <a:endParaRPr lang="en-US"/>
        </a:p>
      </dgm:t>
    </dgm:pt>
    <dgm:pt modelId="{C385AABF-8F09-454A-9CBA-ADDC4A6BD74C}" type="sibTrans" cxnId="{B12919C8-BD8D-4245-B137-843AF59F8A33}">
      <dgm:prSet/>
      <dgm:spPr/>
      <dgm:t>
        <a:bodyPr/>
        <a:lstStyle/>
        <a:p>
          <a:endParaRPr lang="en-US"/>
        </a:p>
      </dgm:t>
    </dgm:pt>
    <dgm:pt modelId="{5C7C4147-F620-4C47-89D7-0AE39E22EDE0}" type="pres">
      <dgm:prSet presAssocID="{5BF2F240-8075-4A0E-BB08-590479BBB9BE}" presName="Name0" presStyleCnt="0">
        <dgm:presLayoutVars>
          <dgm:dir/>
          <dgm:animLvl val="lvl"/>
          <dgm:resizeHandles val="exact"/>
        </dgm:presLayoutVars>
      </dgm:prSet>
      <dgm:spPr/>
      <dgm:t>
        <a:bodyPr/>
        <a:lstStyle/>
        <a:p>
          <a:endParaRPr lang="en-US"/>
        </a:p>
      </dgm:t>
    </dgm:pt>
    <dgm:pt modelId="{65A9767E-A2FC-4BCE-8F04-13EA3A2239FD}" type="pres">
      <dgm:prSet presAssocID="{4B802058-8B2B-4294-A87F-63F91EFE9BE0}" presName="composite" presStyleCnt="0"/>
      <dgm:spPr/>
    </dgm:pt>
    <dgm:pt modelId="{22E6368B-9FBE-4E0D-9BB4-94901D5D1E4F}" type="pres">
      <dgm:prSet presAssocID="{4B802058-8B2B-4294-A87F-63F91EFE9BE0}" presName="parTx" presStyleLbl="alignNode1" presStyleIdx="0" presStyleCnt="2">
        <dgm:presLayoutVars>
          <dgm:chMax val="0"/>
          <dgm:chPref val="0"/>
          <dgm:bulletEnabled val="1"/>
        </dgm:presLayoutVars>
      </dgm:prSet>
      <dgm:spPr/>
      <dgm:t>
        <a:bodyPr/>
        <a:lstStyle/>
        <a:p>
          <a:endParaRPr lang="en-US"/>
        </a:p>
      </dgm:t>
    </dgm:pt>
    <dgm:pt modelId="{D48DA773-ABAC-4262-A19D-0F8FDD0583EA}" type="pres">
      <dgm:prSet presAssocID="{4B802058-8B2B-4294-A87F-63F91EFE9BE0}" presName="desTx" presStyleLbl="alignAccFollowNode1" presStyleIdx="0" presStyleCnt="2">
        <dgm:presLayoutVars>
          <dgm:bulletEnabled val="1"/>
        </dgm:presLayoutVars>
      </dgm:prSet>
      <dgm:spPr/>
      <dgm:t>
        <a:bodyPr/>
        <a:lstStyle/>
        <a:p>
          <a:endParaRPr lang="en-US"/>
        </a:p>
      </dgm:t>
    </dgm:pt>
    <dgm:pt modelId="{A23465D7-4A67-4966-9E65-EE893C63A4B6}" type="pres">
      <dgm:prSet presAssocID="{9716FBAB-D301-4099-BDDC-132CACB119C6}" presName="space" presStyleCnt="0"/>
      <dgm:spPr/>
    </dgm:pt>
    <dgm:pt modelId="{82CCEE27-C2A4-4DB7-B4CE-0F4D331A84DC}" type="pres">
      <dgm:prSet presAssocID="{8A6C9143-CE80-4869-830E-6864BA7C1769}" presName="composite" presStyleCnt="0"/>
      <dgm:spPr/>
    </dgm:pt>
    <dgm:pt modelId="{88660F88-5C73-4186-9B4D-69EE61F1C23D}" type="pres">
      <dgm:prSet presAssocID="{8A6C9143-CE80-4869-830E-6864BA7C1769}" presName="parTx" presStyleLbl="alignNode1" presStyleIdx="1" presStyleCnt="2">
        <dgm:presLayoutVars>
          <dgm:chMax val="0"/>
          <dgm:chPref val="0"/>
          <dgm:bulletEnabled val="1"/>
        </dgm:presLayoutVars>
      </dgm:prSet>
      <dgm:spPr/>
      <dgm:t>
        <a:bodyPr/>
        <a:lstStyle/>
        <a:p>
          <a:endParaRPr lang="en-US"/>
        </a:p>
      </dgm:t>
    </dgm:pt>
    <dgm:pt modelId="{0ECBF43B-A800-4027-A457-9F528410B045}" type="pres">
      <dgm:prSet presAssocID="{8A6C9143-CE80-4869-830E-6864BA7C1769}" presName="desTx" presStyleLbl="alignAccFollowNode1" presStyleIdx="1" presStyleCnt="2">
        <dgm:presLayoutVars>
          <dgm:bulletEnabled val="1"/>
        </dgm:presLayoutVars>
      </dgm:prSet>
      <dgm:spPr/>
      <dgm:t>
        <a:bodyPr/>
        <a:lstStyle/>
        <a:p>
          <a:endParaRPr lang="en-US"/>
        </a:p>
      </dgm:t>
    </dgm:pt>
  </dgm:ptLst>
  <dgm:cxnLst>
    <dgm:cxn modelId="{BD8915BF-06FA-4956-A116-0881EA5A8FF0}" type="presOf" srcId="{03DB1028-476A-48E1-A6CE-F083B340EE61}" destId="{0ECBF43B-A800-4027-A457-9F528410B045}" srcOrd="0" destOrd="0" presId="urn:microsoft.com/office/officeart/2005/8/layout/hList1"/>
    <dgm:cxn modelId="{0245557F-C3CC-4368-8B19-D2435E0484FD}" srcId="{4B802058-8B2B-4294-A87F-63F91EFE9BE0}" destId="{02FAE93E-81FF-44F0-B9C0-4BEFF0EB43AB}" srcOrd="4" destOrd="0" parTransId="{C39B82C6-706B-4735-96B2-EB5803584DFF}" sibTransId="{C2F7E535-03D7-44B3-A649-31A23E8968ED}"/>
    <dgm:cxn modelId="{4E3B0919-36DD-468D-B781-0DBDFFC86969}" type="presOf" srcId="{02FAE93E-81FF-44F0-B9C0-4BEFF0EB43AB}" destId="{D48DA773-ABAC-4262-A19D-0F8FDD0583EA}" srcOrd="0" destOrd="4" presId="urn:microsoft.com/office/officeart/2005/8/layout/hList1"/>
    <dgm:cxn modelId="{E1CB4132-0ED7-461A-9EB0-FEA9F4CA325C}" srcId="{8A6C9143-CE80-4869-830E-6864BA7C1769}" destId="{EFC57822-326B-4D92-A936-AF6BB9668B52}" srcOrd="2" destOrd="0" parTransId="{17B81C07-2BC5-49DB-BAA4-3BE7AB68803D}" sibTransId="{98FC597B-F8BD-4681-AC77-9D62B9E8A043}"/>
    <dgm:cxn modelId="{47D7AF18-5F86-431F-A185-467DB2BF3648}" type="presOf" srcId="{D348DC4B-89C4-4BA8-88F5-ED19B7A2C773}" destId="{0ECBF43B-A800-4027-A457-9F528410B045}" srcOrd="0" destOrd="1" presId="urn:microsoft.com/office/officeart/2005/8/layout/hList1"/>
    <dgm:cxn modelId="{214ADFFC-85B8-4B41-ABF6-61166ADECDA1}" type="presOf" srcId="{FB2B37C2-F643-4C03-996A-C9C5F3C5FDDA}" destId="{D48DA773-ABAC-4262-A19D-0F8FDD0583EA}" srcOrd="0" destOrd="0" presId="urn:microsoft.com/office/officeart/2005/8/layout/hList1"/>
    <dgm:cxn modelId="{B12919C8-BD8D-4245-B137-843AF59F8A33}" srcId="{8A6C9143-CE80-4869-830E-6864BA7C1769}" destId="{D348DC4B-89C4-4BA8-88F5-ED19B7A2C773}" srcOrd="1" destOrd="0" parTransId="{2ECC0770-0627-4119-BB7D-C16462DDDBC6}" sibTransId="{C385AABF-8F09-454A-9CBA-ADDC4A6BD74C}"/>
    <dgm:cxn modelId="{E5B03B90-0351-4B57-B06B-3767E04DAAD1}" type="presOf" srcId="{4B802058-8B2B-4294-A87F-63F91EFE9BE0}" destId="{22E6368B-9FBE-4E0D-9BB4-94901D5D1E4F}" srcOrd="0" destOrd="0" presId="urn:microsoft.com/office/officeart/2005/8/layout/hList1"/>
    <dgm:cxn modelId="{A20BF67F-77CF-4732-9AEB-75D570EDD5FA}" srcId="{8A6C9143-CE80-4869-830E-6864BA7C1769}" destId="{5EFAD8B7-1BFE-489E-A4CA-5510E8B03C2D}" srcOrd="3" destOrd="0" parTransId="{3A6E385D-DCBF-414F-ACDF-D26E43702CAF}" sibTransId="{A63666D9-7AEE-4AB9-AA7B-6139E7EBCAC0}"/>
    <dgm:cxn modelId="{0DE37B3F-516A-4BD1-B764-2500E4CBE74F}" type="presOf" srcId="{EFC57822-326B-4D92-A936-AF6BB9668B52}" destId="{0ECBF43B-A800-4027-A457-9F528410B045}" srcOrd="0" destOrd="2" presId="urn:microsoft.com/office/officeart/2005/8/layout/hList1"/>
    <dgm:cxn modelId="{28D8335E-B9BA-4B0E-A1C2-33FA7A9BE4A9}" srcId="{4B802058-8B2B-4294-A87F-63F91EFE9BE0}" destId="{FB2B37C2-F643-4C03-996A-C9C5F3C5FDDA}" srcOrd="0" destOrd="0" parTransId="{9B15E7E5-1EFB-4B76-8B39-F3F868AC75CE}" sibTransId="{C8955575-7E2F-420D-8B38-5D59BDF852A6}"/>
    <dgm:cxn modelId="{917E3F1D-22D9-41E9-9077-CF2EB385F92E}" srcId="{4B802058-8B2B-4294-A87F-63F91EFE9BE0}" destId="{7B41B89E-A57F-42FE-B4E1-F551C4E7C318}" srcOrd="3" destOrd="0" parTransId="{7AE5CCDA-4C10-47E1-B50D-043BF805D0FF}" sibTransId="{4A2675B8-C9EB-41C4-B160-BF0BDB3931AE}"/>
    <dgm:cxn modelId="{7CE28247-B09B-4186-8500-BD6F0EEB8830}" type="presOf" srcId="{5BF2F240-8075-4A0E-BB08-590479BBB9BE}" destId="{5C7C4147-F620-4C47-89D7-0AE39E22EDE0}" srcOrd="0" destOrd="0" presId="urn:microsoft.com/office/officeart/2005/8/layout/hList1"/>
    <dgm:cxn modelId="{CDF6ACFD-34A2-4FDD-AE96-3EF7C6D390FA}" srcId="{4B802058-8B2B-4294-A87F-63F91EFE9BE0}" destId="{F4A69D33-8068-432B-A604-9CFD76B80820}" srcOrd="2" destOrd="0" parTransId="{2CFE749A-E459-4106-9CCC-FBA16F529AC9}" sibTransId="{E8E00050-491A-445D-8B12-3220E6FB7874}"/>
    <dgm:cxn modelId="{75AD8CD1-C697-4FE8-B445-AC63A92C10F0}" type="presOf" srcId="{8A6C9143-CE80-4869-830E-6864BA7C1769}" destId="{88660F88-5C73-4186-9B4D-69EE61F1C23D}" srcOrd="0" destOrd="0" presId="urn:microsoft.com/office/officeart/2005/8/layout/hList1"/>
    <dgm:cxn modelId="{0DAA41BB-4124-4134-9E82-D5C0AE0068B3}" type="presOf" srcId="{5EFAD8B7-1BFE-489E-A4CA-5510E8B03C2D}" destId="{0ECBF43B-A800-4027-A457-9F528410B045}" srcOrd="0" destOrd="3" presId="urn:microsoft.com/office/officeart/2005/8/layout/hList1"/>
    <dgm:cxn modelId="{2CF8DB2D-0F23-4ADF-A9A7-F23889C44619}" srcId="{5BF2F240-8075-4A0E-BB08-590479BBB9BE}" destId="{8A6C9143-CE80-4869-830E-6864BA7C1769}" srcOrd="1" destOrd="0" parTransId="{3BC98353-019F-4F51-9608-A479B4665C88}" sibTransId="{3EBAD421-EC8A-48C1-B55C-5797F2F470D6}"/>
    <dgm:cxn modelId="{0F9FCDBA-6BE7-40B8-AAC3-F7E3FD607FFF}" type="presOf" srcId="{F4A69D33-8068-432B-A604-9CFD76B80820}" destId="{D48DA773-ABAC-4262-A19D-0F8FDD0583EA}" srcOrd="0" destOrd="2" presId="urn:microsoft.com/office/officeart/2005/8/layout/hList1"/>
    <dgm:cxn modelId="{90C92FDB-43C3-49A0-82FB-0960973323BA}" srcId="{5BF2F240-8075-4A0E-BB08-590479BBB9BE}" destId="{4B802058-8B2B-4294-A87F-63F91EFE9BE0}" srcOrd="0" destOrd="0" parTransId="{CACB8134-477A-43EA-A6B1-F1C6A0BB3EA9}" sibTransId="{9716FBAB-D301-4099-BDDC-132CACB119C6}"/>
    <dgm:cxn modelId="{3B59BF6A-DCAD-40D8-925C-E150FBA3D6AC}" type="presOf" srcId="{BFE4F6BA-F0B5-4170-BE1C-8312396B19B9}" destId="{D48DA773-ABAC-4262-A19D-0F8FDD0583EA}" srcOrd="0" destOrd="1" presId="urn:microsoft.com/office/officeart/2005/8/layout/hList1"/>
    <dgm:cxn modelId="{459FCE97-A4FA-433E-B145-A8F8451005C7}" srcId="{8A6C9143-CE80-4869-830E-6864BA7C1769}" destId="{03DB1028-476A-48E1-A6CE-F083B340EE61}" srcOrd="0" destOrd="0" parTransId="{636A9DCD-BE4D-4079-B6F8-3BB25B22DEDA}" sibTransId="{DC025840-E9DD-48FF-8020-07A5AE347764}"/>
    <dgm:cxn modelId="{77A84444-03F0-4040-A1FE-8DA0C831B498}" type="presOf" srcId="{7B41B89E-A57F-42FE-B4E1-F551C4E7C318}" destId="{D48DA773-ABAC-4262-A19D-0F8FDD0583EA}" srcOrd="0" destOrd="3" presId="urn:microsoft.com/office/officeart/2005/8/layout/hList1"/>
    <dgm:cxn modelId="{FB9BD42E-BF56-4239-94F7-6F9B5DA639E3}" srcId="{4B802058-8B2B-4294-A87F-63F91EFE9BE0}" destId="{BFE4F6BA-F0B5-4170-BE1C-8312396B19B9}" srcOrd="1" destOrd="0" parTransId="{AC710322-5714-41E3-89DF-BD2C6EB37C26}" sibTransId="{E4341816-829E-4F45-9248-134EF131D474}"/>
    <dgm:cxn modelId="{A8B2ED89-FE4A-4BD6-A7AE-0DBBA4504960}" type="presParOf" srcId="{5C7C4147-F620-4C47-89D7-0AE39E22EDE0}" destId="{65A9767E-A2FC-4BCE-8F04-13EA3A2239FD}" srcOrd="0" destOrd="0" presId="urn:microsoft.com/office/officeart/2005/8/layout/hList1"/>
    <dgm:cxn modelId="{75DDE584-EA2A-4051-931A-CC1B2A98D62B}" type="presParOf" srcId="{65A9767E-A2FC-4BCE-8F04-13EA3A2239FD}" destId="{22E6368B-9FBE-4E0D-9BB4-94901D5D1E4F}" srcOrd="0" destOrd="0" presId="urn:microsoft.com/office/officeart/2005/8/layout/hList1"/>
    <dgm:cxn modelId="{54E0991F-9322-4595-8C69-E0CA2A55D8C1}" type="presParOf" srcId="{65A9767E-A2FC-4BCE-8F04-13EA3A2239FD}" destId="{D48DA773-ABAC-4262-A19D-0F8FDD0583EA}" srcOrd="1" destOrd="0" presId="urn:microsoft.com/office/officeart/2005/8/layout/hList1"/>
    <dgm:cxn modelId="{8DE416F5-14C6-47D7-BC13-073EC490E6E9}" type="presParOf" srcId="{5C7C4147-F620-4C47-89D7-0AE39E22EDE0}" destId="{A23465D7-4A67-4966-9E65-EE893C63A4B6}" srcOrd="1" destOrd="0" presId="urn:microsoft.com/office/officeart/2005/8/layout/hList1"/>
    <dgm:cxn modelId="{2ECAEC40-050F-40D9-966D-44D0D19B39D9}" type="presParOf" srcId="{5C7C4147-F620-4C47-89D7-0AE39E22EDE0}" destId="{82CCEE27-C2A4-4DB7-B4CE-0F4D331A84DC}" srcOrd="2" destOrd="0" presId="urn:microsoft.com/office/officeart/2005/8/layout/hList1"/>
    <dgm:cxn modelId="{23E48AB0-837C-48E1-830C-5F31D63CEEEA}" type="presParOf" srcId="{82CCEE27-C2A4-4DB7-B4CE-0F4D331A84DC}" destId="{88660F88-5C73-4186-9B4D-69EE61F1C23D}" srcOrd="0" destOrd="0" presId="urn:microsoft.com/office/officeart/2005/8/layout/hList1"/>
    <dgm:cxn modelId="{5FB6DFEF-40E2-4D3C-B5A8-045212FFB363}" type="presParOf" srcId="{82CCEE27-C2A4-4DB7-B4CE-0F4D331A84DC}" destId="{0ECBF43B-A800-4027-A457-9F528410B04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12D9A2-CAFF-4D18-8D26-F08FF9EAF58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ED52AE8-3EF1-4284-9AB3-22964C2E8845}">
      <dgm:prSet phldrT="[Text]" custT="1"/>
      <dgm:spPr/>
      <dgm:t>
        <a:bodyPr/>
        <a:lstStyle/>
        <a:p>
          <a:r>
            <a:rPr lang="en-US" sz="1800" b="1" u="none" dirty="0" smtClean="0"/>
            <a:t>Linear regression</a:t>
          </a:r>
          <a:endParaRPr lang="en-US" sz="1800" u="none" dirty="0"/>
        </a:p>
      </dgm:t>
    </dgm:pt>
    <dgm:pt modelId="{5BF51735-F471-406E-9495-5EDBC32FAFEC}" type="parTrans" cxnId="{90429B27-1EF5-4266-9EF2-8F908C8B5F49}">
      <dgm:prSet/>
      <dgm:spPr/>
      <dgm:t>
        <a:bodyPr/>
        <a:lstStyle/>
        <a:p>
          <a:endParaRPr lang="en-US"/>
        </a:p>
      </dgm:t>
    </dgm:pt>
    <dgm:pt modelId="{F50AE0E3-0DCF-4AB9-B6A7-A8ECAA05DABD}" type="sibTrans" cxnId="{90429B27-1EF5-4266-9EF2-8F908C8B5F49}">
      <dgm:prSet/>
      <dgm:spPr/>
      <dgm:t>
        <a:bodyPr/>
        <a:lstStyle/>
        <a:p>
          <a:endParaRPr lang="en-US"/>
        </a:p>
      </dgm:t>
    </dgm:pt>
    <dgm:pt modelId="{B1A9A851-566A-425C-83AE-89C45D83F2B7}">
      <dgm:prSet/>
      <dgm:spPr/>
      <dgm:t>
        <a:bodyPr/>
        <a:lstStyle/>
        <a:p>
          <a:r>
            <a:rPr lang="en-US" i="1" smtClean="0"/>
            <a:t>Y = </a:t>
          </a:r>
          <a:r>
            <a:rPr lang="en-US" i="1" smtClean="0">
              <a:sym typeface="Symbol" pitchFamily="18" charset="2"/>
            </a:rPr>
            <a:t>w X + b</a:t>
          </a:r>
          <a:endParaRPr lang="en-US" i="1" dirty="0" smtClean="0"/>
        </a:p>
      </dgm:t>
    </dgm:pt>
    <dgm:pt modelId="{5D35779C-E639-44E0-9470-50E4AE939E2D}" type="parTrans" cxnId="{49E1AE73-1DD5-42BB-9506-CB7B99EA51AC}">
      <dgm:prSet/>
      <dgm:spPr/>
      <dgm:t>
        <a:bodyPr/>
        <a:lstStyle/>
        <a:p>
          <a:endParaRPr lang="en-US"/>
        </a:p>
      </dgm:t>
    </dgm:pt>
    <dgm:pt modelId="{052313D8-F38C-4F10-B481-6C77D3DCBCD3}" type="sibTrans" cxnId="{49E1AE73-1DD5-42BB-9506-CB7B99EA51AC}">
      <dgm:prSet/>
      <dgm:spPr/>
      <dgm:t>
        <a:bodyPr/>
        <a:lstStyle/>
        <a:p>
          <a:endParaRPr lang="en-US"/>
        </a:p>
      </dgm:t>
    </dgm:pt>
    <dgm:pt modelId="{C8DEC7E4-0077-42F4-9954-BA99E46630F6}">
      <dgm:prSet/>
      <dgm:spPr/>
      <dgm:t>
        <a:bodyPr/>
        <a:lstStyle/>
        <a:p>
          <a:r>
            <a:rPr lang="en-US" dirty="0" smtClean="0"/>
            <a:t>Two regression coefficients, </a:t>
          </a:r>
          <a:r>
            <a:rPr lang="en-US" i="1" dirty="0" smtClean="0">
              <a:sym typeface="Symbol" pitchFamily="18" charset="2"/>
            </a:rPr>
            <a:t>w</a:t>
          </a:r>
          <a:r>
            <a:rPr lang="en-US" dirty="0" smtClean="0">
              <a:sym typeface="Symbol" pitchFamily="18" charset="2"/>
            </a:rPr>
            <a:t> and </a:t>
          </a:r>
          <a:r>
            <a:rPr lang="en-US" i="1" dirty="0" smtClean="0">
              <a:sym typeface="Symbol" pitchFamily="18" charset="2"/>
            </a:rPr>
            <a:t>b,</a:t>
          </a:r>
          <a:r>
            <a:rPr lang="en-US" dirty="0" smtClean="0"/>
            <a:t> specify the line and are to be estimated by using the data at hand</a:t>
          </a:r>
          <a:endParaRPr lang="en-US" dirty="0"/>
        </a:p>
      </dgm:t>
    </dgm:pt>
    <dgm:pt modelId="{841C4B78-E673-4E72-893F-8F5E4C90B3E1}" type="parTrans" cxnId="{3227A4E2-0500-41B1-A1C4-EFD2FAC15586}">
      <dgm:prSet/>
      <dgm:spPr/>
      <dgm:t>
        <a:bodyPr/>
        <a:lstStyle/>
        <a:p>
          <a:endParaRPr lang="en-US"/>
        </a:p>
      </dgm:t>
    </dgm:pt>
    <dgm:pt modelId="{89588510-EA0B-49A3-B9A8-C4F007418BDC}" type="sibTrans" cxnId="{3227A4E2-0500-41B1-A1C4-EFD2FAC15586}">
      <dgm:prSet/>
      <dgm:spPr/>
      <dgm:t>
        <a:bodyPr/>
        <a:lstStyle/>
        <a:p>
          <a:endParaRPr lang="en-US"/>
        </a:p>
      </dgm:t>
    </dgm:pt>
    <dgm:pt modelId="{252C30C1-CD40-4794-A6D6-E66739AF3BE6}">
      <dgm:prSet/>
      <dgm:spPr/>
      <dgm:t>
        <a:bodyPr/>
        <a:lstStyle/>
        <a:p>
          <a:r>
            <a:rPr lang="en-US" dirty="0" smtClean="0"/>
            <a:t>Using the least squares criterion to the known values of </a:t>
          </a:r>
          <a:r>
            <a:rPr lang="en-US" i="1" dirty="0" smtClean="0"/>
            <a:t>Y1, Y2, …, X1, X2, ….</a:t>
          </a:r>
          <a:endParaRPr lang="en-US" i="1" dirty="0"/>
        </a:p>
      </dgm:t>
    </dgm:pt>
    <dgm:pt modelId="{6D751B50-B281-4DF3-8573-1E1611A5C844}" type="parTrans" cxnId="{CED9B20E-254A-4336-9467-533378A3F489}">
      <dgm:prSet/>
      <dgm:spPr/>
      <dgm:t>
        <a:bodyPr/>
        <a:lstStyle/>
        <a:p>
          <a:endParaRPr lang="en-US"/>
        </a:p>
      </dgm:t>
    </dgm:pt>
    <dgm:pt modelId="{DC1500DC-B948-4E0E-B4D2-FDC507EBD519}" type="sibTrans" cxnId="{CED9B20E-254A-4336-9467-533378A3F489}">
      <dgm:prSet/>
      <dgm:spPr/>
      <dgm:t>
        <a:bodyPr/>
        <a:lstStyle/>
        <a:p>
          <a:endParaRPr lang="en-US"/>
        </a:p>
      </dgm:t>
    </dgm:pt>
    <dgm:pt modelId="{BB5D502D-0145-46E5-B143-D4974C303E64}">
      <dgm:prSet custT="1"/>
      <dgm:spPr/>
      <dgm:t>
        <a:bodyPr/>
        <a:lstStyle/>
        <a:p>
          <a:r>
            <a:rPr lang="en-US" sz="1800" b="1" u="none" dirty="0" smtClean="0"/>
            <a:t>Multiple regression</a:t>
          </a:r>
          <a:endParaRPr lang="en-US" sz="1800" u="none" dirty="0" smtClean="0">
            <a:sym typeface="Symbol" pitchFamily="18" charset="2"/>
          </a:endParaRPr>
        </a:p>
      </dgm:t>
    </dgm:pt>
    <dgm:pt modelId="{C022A78D-A5B4-4DD7-A0AA-78926B8EDE6E}" type="parTrans" cxnId="{1D88AB83-0231-417C-99C6-D738A330A505}">
      <dgm:prSet/>
      <dgm:spPr/>
      <dgm:t>
        <a:bodyPr/>
        <a:lstStyle/>
        <a:p>
          <a:endParaRPr lang="en-US"/>
        </a:p>
      </dgm:t>
    </dgm:pt>
    <dgm:pt modelId="{0C228296-DF05-44A3-A09B-A1BBCA5E6CD4}" type="sibTrans" cxnId="{1D88AB83-0231-417C-99C6-D738A330A505}">
      <dgm:prSet/>
      <dgm:spPr/>
      <dgm:t>
        <a:bodyPr/>
        <a:lstStyle/>
        <a:p>
          <a:endParaRPr lang="en-US"/>
        </a:p>
      </dgm:t>
    </dgm:pt>
    <dgm:pt modelId="{361591FF-68C8-49F1-A6BD-56BA7E7155A7}">
      <dgm:prSet/>
      <dgm:spPr/>
      <dgm:t>
        <a:bodyPr/>
        <a:lstStyle/>
        <a:p>
          <a:r>
            <a:rPr lang="en-US" i="1" dirty="0" smtClean="0"/>
            <a:t>Y = b0 + b1 X1 + b2 X2.</a:t>
          </a:r>
          <a:endParaRPr lang="en-US" i="1" dirty="0"/>
        </a:p>
      </dgm:t>
    </dgm:pt>
    <dgm:pt modelId="{3D95895F-07BD-4E8C-B3A9-DD9ECBDE0793}" type="parTrans" cxnId="{D4409C51-ADF3-4DD0-8BE7-105D63E9DE10}">
      <dgm:prSet/>
      <dgm:spPr/>
      <dgm:t>
        <a:bodyPr/>
        <a:lstStyle/>
        <a:p>
          <a:endParaRPr lang="en-US"/>
        </a:p>
      </dgm:t>
    </dgm:pt>
    <dgm:pt modelId="{F50B027D-D54C-400A-8FC2-7C735C1FB41E}" type="sibTrans" cxnId="{D4409C51-ADF3-4DD0-8BE7-105D63E9DE10}">
      <dgm:prSet/>
      <dgm:spPr/>
      <dgm:t>
        <a:bodyPr/>
        <a:lstStyle/>
        <a:p>
          <a:endParaRPr lang="en-US"/>
        </a:p>
      </dgm:t>
    </dgm:pt>
    <dgm:pt modelId="{A74C2FDC-9054-4261-BC4C-39A23BA249F4}">
      <dgm:prSet/>
      <dgm:spPr/>
      <dgm:t>
        <a:bodyPr/>
        <a:lstStyle/>
        <a:p>
          <a:r>
            <a:rPr lang="en-US" dirty="0" smtClean="0"/>
            <a:t>Many nonlinear functions can be transformed into the above</a:t>
          </a:r>
          <a:endParaRPr lang="en-US" dirty="0"/>
        </a:p>
      </dgm:t>
    </dgm:pt>
    <dgm:pt modelId="{80BAA2B4-366A-45AA-B4D0-084929C22D42}" type="parTrans" cxnId="{1CB30907-5D22-48FC-B17D-6D97E7968BAF}">
      <dgm:prSet/>
      <dgm:spPr/>
      <dgm:t>
        <a:bodyPr/>
        <a:lstStyle/>
        <a:p>
          <a:endParaRPr lang="en-US"/>
        </a:p>
      </dgm:t>
    </dgm:pt>
    <dgm:pt modelId="{8A2FE5DA-0452-43B3-9756-2FF058EC0299}" type="sibTrans" cxnId="{1CB30907-5D22-48FC-B17D-6D97E7968BAF}">
      <dgm:prSet/>
      <dgm:spPr/>
      <dgm:t>
        <a:bodyPr/>
        <a:lstStyle/>
        <a:p>
          <a:endParaRPr lang="en-US"/>
        </a:p>
      </dgm:t>
    </dgm:pt>
    <dgm:pt modelId="{EAA0DAE4-054A-4B17-A904-DF55F4217B67}">
      <dgm:prSet custT="1"/>
      <dgm:spPr/>
      <dgm:t>
        <a:bodyPr/>
        <a:lstStyle/>
        <a:p>
          <a:r>
            <a:rPr lang="en-US" sz="1800" b="1" u="none" dirty="0" smtClean="0"/>
            <a:t>Log-linear models</a:t>
          </a:r>
          <a:endParaRPr lang="en-US" sz="1800" u="none" dirty="0"/>
        </a:p>
      </dgm:t>
    </dgm:pt>
    <dgm:pt modelId="{54A9398D-45D8-4B68-B9E5-D715A7CF2060}" type="parTrans" cxnId="{6C8BB74C-88BE-4808-9C65-514470D05D63}">
      <dgm:prSet/>
      <dgm:spPr/>
      <dgm:t>
        <a:bodyPr/>
        <a:lstStyle/>
        <a:p>
          <a:endParaRPr lang="en-US"/>
        </a:p>
      </dgm:t>
    </dgm:pt>
    <dgm:pt modelId="{097987BD-D568-44ED-B5A1-F5327DC6C6C5}" type="sibTrans" cxnId="{6C8BB74C-88BE-4808-9C65-514470D05D63}">
      <dgm:prSet/>
      <dgm:spPr/>
      <dgm:t>
        <a:bodyPr/>
        <a:lstStyle/>
        <a:p>
          <a:endParaRPr lang="en-US"/>
        </a:p>
      </dgm:t>
    </dgm:pt>
    <dgm:pt modelId="{DBA684EA-3DE7-4462-AB36-489807412B30}">
      <dgm:prSet/>
      <dgm:spPr/>
      <dgm:t>
        <a:bodyPr/>
        <a:lstStyle/>
        <a:p>
          <a:r>
            <a:rPr lang="en-US" dirty="0" smtClean="0">
              <a:sym typeface="Symbol" pitchFamily="18" charset="2"/>
            </a:rPr>
            <a:t>Approximates discrete multidimensional probability distributions</a:t>
          </a:r>
          <a:endParaRPr lang="en-US" dirty="0" smtClean="0"/>
        </a:p>
      </dgm:t>
    </dgm:pt>
    <dgm:pt modelId="{E82D5992-570F-4CD4-AABE-7498FDDB86FC}" type="parTrans" cxnId="{BF6356BA-3CE4-4D92-9BF1-1761D0CC7122}">
      <dgm:prSet/>
      <dgm:spPr/>
      <dgm:t>
        <a:bodyPr/>
        <a:lstStyle/>
        <a:p>
          <a:endParaRPr lang="en-US"/>
        </a:p>
      </dgm:t>
    </dgm:pt>
    <dgm:pt modelId="{F99F5865-F18B-4981-88D8-59835AC89E22}" type="sibTrans" cxnId="{BF6356BA-3CE4-4D92-9BF1-1761D0CC7122}">
      <dgm:prSet/>
      <dgm:spPr/>
      <dgm:t>
        <a:bodyPr/>
        <a:lstStyle/>
        <a:p>
          <a:endParaRPr lang="en-US"/>
        </a:p>
      </dgm:t>
    </dgm:pt>
    <dgm:pt modelId="{B1380093-7BA5-4B52-B175-CAD2B27C4C43}">
      <dgm:prSet/>
      <dgm:spPr/>
      <dgm:t>
        <a:bodyPr/>
        <a:lstStyle/>
        <a:p>
          <a:r>
            <a:rPr lang="en-US" dirty="0" smtClean="0"/>
            <a:t>Estimate the probability of each point (tuple) in a multi-dimensional space for a set of </a:t>
          </a:r>
          <a:r>
            <a:rPr lang="en-US" dirty="0" err="1" smtClean="0"/>
            <a:t>discretized</a:t>
          </a:r>
          <a:r>
            <a:rPr lang="en-US" dirty="0" smtClean="0"/>
            <a:t> attributes, based on a smaller subset of dimensional combinations</a:t>
          </a:r>
        </a:p>
      </dgm:t>
    </dgm:pt>
    <dgm:pt modelId="{74422A28-53BF-408F-B85D-96056EE5EED8}" type="parTrans" cxnId="{31700081-CC3B-4A9F-AD53-A8BD7E60D3E7}">
      <dgm:prSet/>
      <dgm:spPr/>
      <dgm:t>
        <a:bodyPr/>
        <a:lstStyle/>
        <a:p>
          <a:endParaRPr lang="en-US"/>
        </a:p>
      </dgm:t>
    </dgm:pt>
    <dgm:pt modelId="{1097D6E6-48FC-42F8-84C8-15D7D7FFF948}" type="sibTrans" cxnId="{31700081-CC3B-4A9F-AD53-A8BD7E60D3E7}">
      <dgm:prSet/>
      <dgm:spPr/>
      <dgm:t>
        <a:bodyPr/>
        <a:lstStyle/>
        <a:p>
          <a:endParaRPr lang="en-US"/>
        </a:p>
      </dgm:t>
    </dgm:pt>
    <dgm:pt modelId="{2922DB67-8EA4-49DE-A590-D01FC41ECDBD}">
      <dgm:prSet/>
      <dgm:spPr/>
      <dgm:t>
        <a:bodyPr/>
        <a:lstStyle/>
        <a:p>
          <a:r>
            <a:rPr lang="en-US" dirty="0" smtClean="0"/>
            <a:t>Useful for dimensionality reduction and data smoothing</a:t>
          </a:r>
        </a:p>
      </dgm:t>
    </dgm:pt>
    <dgm:pt modelId="{91E8C271-2BE5-4889-B2EC-25B85B73B4B8}" type="parTrans" cxnId="{4DB78128-9CCA-4B82-A21E-35C6146FC59E}">
      <dgm:prSet/>
      <dgm:spPr/>
      <dgm:t>
        <a:bodyPr/>
        <a:lstStyle/>
        <a:p>
          <a:endParaRPr lang="en-US"/>
        </a:p>
      </dgm:t>
    </dgm:pt>
    <dgm:pt modelId="{4FC84301-7B80-4184-8F0E-D3DB57DBC7DB}" type="sibTrans" cxnId="{4DB78128-9CCA-4B82-A21E-35C6146FC59E}">
      <dgm:prSet/>
      <dgm:spPr/>
      <dgm:t>
        <a:bodyPr/>
        <a:lstStyle/>
        <a:p>
          <a:endParaRPr lang="en-US"/>
        </a:p>
      </dgm:t>
    </dgm:pt>
    <dgm:pt modelId="{880E9BF0-C511-4AF6-B092-9FF1FB54D29E}">
      <dgm:prSet/>
      <dgm:spPr/>
      <dgm:t>
        <a:bodyPr/>
        <a:lstStyle/>
        <a:p>
          <a:r>
            <a:rPr lang="en-US" smtClean="0">
              <a:sym typeface="Symbol" pitchFamily="18" charset="2"/>
            </a:rPr>
            <a:t>Allows </a:t>
          </a:r>
          <a:r>
            <a:rPr lang="en-US" dirty="0" smtClean="0">
              <a:sym typeface="Symbol" pitchFamily="18" charset="2"/>
            </a:rPr>
            <a:t>a response variable Y to be modeled as a linear function of multidimensional feature vector </a:t>
          </a:r>
        </a:p>
      </dgm:t>
    </dgm:pt>
    <dgm:pt modelId="{BD1B2419-AE47-4492-92B1-5FDDE71BECE1}" type="parTrans" cxnId="{38607AB8-9DAE-4726-9127-0EB3AA9E21AB}">
      <dgm:prSet/>
      <dgm:spPr/>
      <dgm:t>
        <a:bodyPr/>
        <a:lstStyle/>
        <a:p>
          <a:endParaRPr lang="en-US"/>
        </a:p>
      </dgm:t>
    </dgm:pt>
    <dgm:pt modelId="{9C5065B4-7E0E-4D98-814E-7E21D818AA7D}" type="sibTrans" cxnId="{38607AB8-9DAE-4726-9127-0EB3AA9E21AB}">
      <dgm:prSet/>
      <dgm:spPr/>
      <dgm:t>
        <a:bodyPr/>
        <a:lstStyle/>
        <a:p>
          <a:endParaRPr lang="en-US"/>
        </a:p>
      </dgm:t>
    </dgm:pt>
    <dgm:pt modelId="{5005F0FD-1F1A-49B8-AF80-4BF3CAECC08E}">
      <dgm:prSet phldrT="[Text]"/>
      <dgm:spPr/>
      <dgm:t>
        <a:bodyPr/>
        <a:lstStyle/>
        <a:p>
          <a:r>
            <a:rPr lang="en-US" smtClean="0"/>
            <a:t>Data </a:t>
          </a:r>
          <a:r>
            <a:rPr lang="en-US" dirty="0" smtClean="0"/>
            <a:t>are modeled to fit a straight line </a:t>
          </a:r>
          <a:endParaRPr lang="en-US" dirty="0"/>
        </a:p>
      </dgm:t>
    </dgm:pt>
    <dgm:pt modelId="{626E7683-56F3-4709-85D1-113596359E28}" type="parTrans" cxnId="{15FB0102-65BA-4AE1-AC7D-FE790CFEB056}">
      <dgm:prSet/>
      <dgm:spPr/>
      <dgm:t>
        <a:bodyPr/>
        <a:lstStyle/>
        <a:p>
          <a:endParaRPr lang="en-US"/>
        </a:p>
      </dgm:t>
    </dgm:pt>
    <dgm:pt modelId="{3C70357C-A300-45F6-95F4-F93557824B1B}" type="sibTrans" cxnId="{15FB0102-65BA-4AE1-AC7D-FE790CFEB056}">
      <dgm:prSet/>
      <dgm:spPr/>
      <dgm:t>
        <a:bodyPr/>
        <a:lstStyle/>
        <a:p>
          <a:endParaRPr lang="en-US"/>
        </a:p>
      </dgm:t>
    </dgm:pt>
    <dgm:pt modelId="{BEE02DBD-FB06-4D7B-AB53-F305396CF0EE}" type="pres">
      <dgm:prSet presAssocID="{4112D9A2-CAFF-4D18-8D26-F08FF9EAF58B}" presName="Name0" presStyleCnt="0">
        <dgm:presLayoutVars>
          <dgm:dir/>
          <dgm:animLvl val="lvl"/>
          <dgm:resizeHandles val="exact"/>
        </dgm:presLayoutVars>
      </dgm:prSet>
      <dgm:spPr/>
      <dgm:t>
        <a:bodyPr/>
        <a:lstStyle/>
        <a:p>
          <a:endParaRPr lang="en-US"/>
        </a:p>
      </dgm:t>
    </dgm:pt>
    <dgm:pt modelId="{C46C61CC-28FB-4560-A4E5-FC7CD94A32FB}" type="pres">
      <dgm:prSet presAssocID="{CED52AE8-3EF1-4284-9AB3-22964C2E8845}" presName="composite" presStyleCnt="0"/>
      <dgm:spPr/>
    </dgm:pt>
    <dgm:pt modelId="{E3B81A71-8AB4-4BCD-B5D0-1C354CAF826E}" type="pres">
      <dgm:prSet presAssocID="{CED52AE8-3EF1-4284-9AB3-22964C2E8845}" presName="parTx" presStyleLbl="alignNode1" presStyleIdx="0" presStyleCnt="3">
        <dgm:presLayoutVars>
          <dgm:chMax val="0"/>
          <dgm:chPref val="0"/>
          <dgm:bulletEnabled val="1"/>
        </dgm:presLayoutVars>
      </dgm:prSet>
      <dgm:spPr/>
      <dgm:t>
        <a:bodyPr/>
        <a:lstStyle/>
        <a:p>
          <a:endParaRPr lang="en-US"/>
        </a:p>
      </dgm:t>
    </dgm:pt>
    <dgm:pt modelId="{509D042D-C3F3-4575-87B0-FA44D1390455}" type="pres">
      <dgm:prSet presAssocID="{CED52AE8-3EF1-4284-9AB3-22964C2E8845}" presName="desTx" presStyleLbl="alignAccFollowNode1" presStyleIdx="0" presStyleCnt="3">
        <dgm:presLayoutVars>
          <dgm:bulletEnabled val="1"/>
        </dgm:presLayoutVars>
      </dgm:prSet>
      <dgm:spPr/>
      <dgm:t>
        <a:bodyPr/>
        <a:lstStyle/>
        <a:p>
          <a:endParaRPr lang="en-US"/>
        </a:p>
      </dgm:t>
    </dgm:pt>
    <dgm:pt modelId="{94C08AFA-4EF9-49AF-BD99-A6DC4EDEBD97}" type="pres">
      <dgm:prSet presAssocID="{F50AE0E3-0DCF-4AB9-B6A7-A8ECAA05DABD}" presName="space" presStyleCnt="0"/>
      <dgm:spPr/>
    </dgm:pt>
    <dgm:pt modelId="{96BF0059-35BF-4955-A84E-578295FAF8A2}" type="pres">
      <dgm:prSet presAssocID="{BB5D502D-0145-46E5-B143-D4974C303E64}" presName="composite" presStyleCnt="0"/>
      <dgm:spPr/>
    </dgm:pt>
    <dgm:pt modelId="{E3DB66F7-329A-4BEB-B993-404A559880B1}" type="pres">
      <dgm:prSet presAssocID="{BB5D502D-0145-46E5-B143-D4974C303E64}" presName="parTx" presStyleLbl="alignNode1" presStyleIdx="1" presStyleCnt="3">
        <dgm:presLayoutVars>
          <dgm:chMax val="0"/>
          <dgm:chPref val="0"/>
          <dgm:bulletEnabled val="1"/>
        </dgm:presLayoutVars>
      </dgm:prSet>
      <dgm:spPr/>
      <dgm:t>
        <a:bodyPr/>
        <a:lstStyle/>
        <a:p>
          <a:endParaRPr lang="en-US"/>
        </a:p>
      </dgm:t>
    </dgm:pt>
    <dgm:pt modelId="{6D9E7C3D-E9A6-4516-AB09-73CE7281B239}" type="pres">
      <dgm:prSet presAssocID="{BB5D502D-0145-46E5-B143-D4974C303E64}" presName="desTx" presStyleLbl="alignAccFollowNode1" presStyleIdx="1" presStyleCnt="3">
        <dgm:presLayoutVars>
          <dgm:bulletEnabled val="1"/>
        </dgm:presLayoutVars>
      </dgm:prSet>
      <dgm:spPr/>
      <dgm:t>
        <a:bodyPr/>
        <a:lstStyle/>
        <a:p>
          <a:endParaRPr lang="en-US"/>
        </a:p>
      </dgm:t>
    </dgm:pt>
    <dgm:pt modelId="{445C7C2C-326A-4A60-A337-831FDC9FD605}" type="pres">
      <dgm:prSet presAssocID="{0C228296-DF05-44A3-A09B-A1BBCA5E6CD4}" presName="space" presStyleCnt="0"/>
      <dgm:spPr/>
    </dgm:pt>
    <dgm:pt modelId="{B6DEDC72-9A46-40C7-8120-3D77E30A7CDF}" type="pres">
      <dgm:prSet presAssocID="{EAA0DAE4-054A-4B17-A904-DF55F4217B67}" presName="composite" presStyleCnt="0"/>
      <dgm:spPr/>
    </dgm:pt>
    <dgm:pt modelId="{50F21252-E678-417C-8EC8-8DED8468328C}" type="pres">
      <dgm:prSet presAssocID="{EAA0DAE4-054A-4B17-A904-DF55F4217B67}" presName="parTx" presStyleLbl="alignNode1" presStyleIdx="2" presStyleCnt="3">
        <dgm:presLayoutVars>
          <dgm:chMax val="0"/>
          <dgm:chPref val="0"/>
          <dgm:bulletEnabled val="1"/>
        </dgm:presLayoutVars>
      </dgm:prSet>
      <dgm:spPr/>
      <dgm:t>
        <a:bodyPr/>
        <a:lstStyle/>
        <a:p>
          <a:endParaRPr lang="en-US"/>
        </a:p>
      </dgm:t>
    </dgm:pt>
    <dgm:pt modelId="{C5B78FA4-D00F-4A6C-B04D-C92BF3C62C34}" type="pres">
      <dgm:prSet presAssocID="{EAA0DAE4-054A-4B17-A904-DF55F4217B67}" presName="desTx" presStyleLbl="alignAccFollowNode1" presStyleIdx="2" presStyleCnt="3">
        <dgm:presLayoutVars>
          <dgm:bulletEnabled val="1"/>
        </dgm:presLayoutVars>
      </dgm:prSet>
      <dgm:spPr/>
      <dgm:t>
        <a:bodyPr/>
        <a:lstStyle/>
        <a:p>
          <a:endParaRPr lang="en-US"/>
        </a:p>
      </dgm:t>
    </dgm:pt>
  </dgm:ptLst>
  <dgm:cxnLst>
    <dgm:cxn modelId="{BF6356BA-3CE4-4D92-9BF1-1761D0CC7122}" srcId="{EAA0DAE4-054A-4B17-A904-DF55F4217B67}" destId="{DBA684EA-3DE7-4462-AB36-489807412B30}" srcOrd="0" destOrd="0" parTransId="{E82D5992-570F-4CD4-AABE-7498FDDB86FC}" sibTransId="{F99F5865-F18B-4981-88D8-59835AC89E22}"/>
    <dgm:cxn modelId="{90429B27-1EF5-4266-9EF2-8F908C8B5F49}" srcId="{4112D9A2-CAFF-4D18-8D26-F08FF9EAF58B}" destId="{CED52AE8-3EF1-4284-9AB3-22964C2E8845}" srcOrd="0" destOrd="0" parTransId="{5BF51735-F471-406E-9495-5EDBC32FAFEC}" sibTransId="{F50AE0E3-0DCF-4AB9-B6A7-A8ECAA05DABD}"/>
    <dgm:cxn modelId="{6C8BB74C-88BE-4808-9C65-514470D05D63}" srcId="{4112D9A2-CAFF-4D18-8D26-F08FF9EAF58B}" destId="{EAA0DAE4-054A-4B17-A904-DF55F4217B67}" srcOrd="2" destOrd="0" parTransId="{54A9398D-45D8-4B68-B9E5-D715A7CF2060}" sibTransId="{097987BD-D568-44ED-B5A1-F5327DC6C6C5}"/>
    <dgm:cxn modelId="{38607AB8-9DAE-4726-9127-0EB3AA9E21AB}" srcId="{BB5D502D-0145-46E5-B143-D4974C303E64}" destId="{880E9BF0-C511-4AF6-B092-9FF1FB54D29E}" srcOrd="0" destOrd="0" parTransId="{BD1B2419-AE47-4492-92B1-5FDDE71BECE1}" sibTransId="{9C5065B4-7E0E-4D98-814E-7E21D818AA7D}"/>
    <dgm:cxn modelId="{D4409C51-ADF3-4DD0-8BE7-105D63E9DE10}" srcId="{BB5D502D-0145-46E5-B143-D4974C303E64}" destId="{361591FF-68C8-49F1-A6BD-56BA7E7155A7}" srcOrd="1" destOrd="0" parTransId="{3D95895F-07BD-4E8C-B3A9-DD9ECBDE0793}" sibTransId="{F50B027D-D54C-400A-8FC2-7C735C1FB41E}"/>
    <dgm:cxn modelId="{0059B12F-1570-4CCA-A33D-9A45DFEFB131}" type="presOf" srcId="{BB5D502D-0145-46E5-B143-D4974C303E64}" destId="{E3DB66F7-329A-4BEB-B993-404A559880B1}" srcOrd="0" destOrd="0" presId="urn:microsoft.com/office/officeart/2005/8/layout/hList1"/>
    <dgm:cxn modelId="{1CB30907-5D22-48FC-B17D-6D97E7968BAF}" srcId="{BB5D502D-0145-46E5-B143-D4974C303E64}" destId="{A74C2FDC-9054-4261-BC4C-39A23BA249F4}" srcOrd="2" destOrd="0" parTransId="{80BAA2B4-366A-45AA-B4D0-084929C22D42}" sibTransId="{8A2FE5DA-0452-43B3-9756-2FF058EC0299}"/>
    <dgm:cxn modelId="{D2407118-8AE9-428E-A98A-8A375401C48E}" type="presOf" srcId="{DBA684EA-3DE7-4462-AB36-489807412B30}" destId="{C5B78FA4-D00F-4A6C-B04D-C92BF3C62C34}" srcOrd="0" destOrd="0" presId="urn:microsoft.com/office/officeart/2005/8/layout/hList1"/>
    <dgm:cxn modelId="{06EB999A-1ECD-4D40-8E80-79B45C9A4E5F}" type="presOf" srcId="{880E9BF0-C511-4AF6-B092-9FF1FB54D29E}" destId="{6D9E7C3D-E9A6-4516-AB09-73CE7281B239}" srcOrd="0" destOrd="0" presId="urn:microsoft.com/office/officeart/2005/8/layout/hList1"/>
    <dgm:cxn modelId="{31700081-CC3B-4A9F-AD53-A8BD7E60D3E7}" srcId="{EAA0DAE4-054A-4B17-A904-DF55F4217B67}" destId="{B1380093-7BA5-4B52-B175-CAD2B27C4C43}" srcOrd="1" destOrd="0" parTransId="{74422A28-53BF-408F-B85D-96056EE5EED8}" sibTransId="{1097D6E6-48FC-42F8-84C8-15D7D7FFF948}"/>
    <dgm:cxn modelId="{1D88AB83-0231-417C-99C6-D738A330A505}" srcId="{4112D9A2-CAFF-4D18-8D26-F08FF9EAF58B}" destId="{BB5D502D-0145-46E5-B143-D4974C303E64}" srcOrd="1" destOrd="0" parTransId="{C022A78D-A5B4-4DD7-A0AA-78926B8EDE6E}" sibTransId="{0C228296-DF05-44A3-A09B-A1BBCA5E6CD4}"/>
    <dgm:cxn modelId="{09B8B28A-BBF1-44C2-9426-77F41E8BA1D5}" type="presOf" srcId="{C8DEC7E4-0077-42F4-9954-BA99E46630F6}" destId="{509D042D-C3F3-4575-87B0-FA44D1390455}" srcOrd="0" destOrd="2" presId="urn:microsoft.com/office/officeart/2005/8/layout/hList1"/>
    <dgm:cxn modelId="{582E966C-6D60-428E-A0D0-C3EA319AAE92}" type="presOf" srcId="{A74C2FDC-9054-4261-BC4C-39A23BA249F4}" destId="{6D9E7C3D-E9A6-4516-AB09-73CE7281B239}" srcOrd="0" destOrd="2" presId="urn:microsoft.com/office/officeart/2005/8/layout/hList1"/>
    <dgm:cxn modelId="{15FB0102-65BA-4AE1-AC7D-FE790CFEB056}" srcId="{CED52AE8-3EF1-4284-9AB3-22964C2E8845}" destId="{5005F0FD-1F1A-49B8-AF80-4BF3CAECC08E}" srcOrd="0" destOrd="0" parTransId="{626E7683-56F3-4709-85D1-113596359E28}" sibTransId="{3C70357C-A300-45F6-95F4-F93557824B1B}"/>
    <dgm:cxn modelId="{871DC07A-48AE-4702-A3E8-98CE6DE443AC}" type="presOf" srcId="{361591FF-68C8-49F1-A6BD-56BA7E7155A7}" destId="{6D9E7C3D-E9A6-4516-AB09-73CE7281B239}" srcOrd="0" destOrd="1" presId="urn:microsoft.com/office/officeart/2005/8/layout/hList1"/>
    <dgm:cxn modelId="{4CD57A6B-9C56-43E7-87BA-794CEE26A4D0}" type="presOf" srcId="{5005F0FD-1F1A-49B8-AF80-4BF3CAECC08E}" destId="{509D042D-C3F3-4575-87B0-FA44D1390455}" srcOrd="0" destOrd="0" presId="urn:microsoft.com/office/officeart/2005/8/layout/hList1"/>
    <dgm:cxn modelId="{0BE47379-F800-41EB-BB8B-71CA92D81EFA}" type="presOf" srcId="{EAA0DAE4-054A-4B17-A904-DF55F4217B67}" destId="{50F21252-E678-417C-8EC8-8DED8468328C}" srcOrd="0" destOrd="0" presId="urn:microsoft.com/office/officeart/2005/8/layout/hList1"/>
    <dgm:cxn modelId="{4DB78128-9CCA-4B82-A21E-35C6146FC59E}" srcId="{EAA0DAE4-054A-4B17-A904-DF55F4217B67}" destId="{2922DB67-8EA4-49DE-A590-D01FC41ECDBD}" srcOrd="2" destOrd="0" parTransId="{91E8C271-2BE5-4889-B2EC-25B85B73B4B8}" sibTransId="{4FC84301-7B80-4184-8F0E-D3DB57DBC7DB}"/>
    <dgm:cxn modelId="{8A62DEEF-D15D-4B54-BBCD-E4FD35E0BC9B}" type="presOf" srcId="{B1380093-7BA5-4B52-B175-CAD2B27C4C43}" destId="{C5B78FA4-D00F-4A6C-B04D-C92BF3C62C34}" srcOrd="0" destOrd="1" presId="urn:microsoft.com/office/officeart/2005/8/layout/hList1"/>
    <dgm:cxn modelId="{FEF1C4C7-08CB-43F0-B148-8EB574B98FF9}" type="presOf" srcId="{252C30C1-CD40-4794-A6D6-E66739AF3BE6}" destId="{509D042D-C3F3-4575-87B0-FA44D1390455}" srcOrd="0" destOrd="3" presId="urn:microsoft.com/office/officeart/2005/8/layout/hList1"/>
    <dgm:cxn modelId="{B169EAFE-66A2-4B9C-974D-9C8961DB7024}" type="presOf" srcId="{2922DB67-8EA4-49DE-A590-D01FC41ECDBD}" destId="{C5B78FA4-D00F-4A6C-B04D-C92BF3C62C34}" srcOrd="0" destOrd="2" presId="urn:microsoft.com/office/officeart/2005/8/layout/hList1"/>
    <dgm:cxn modelId="{CED9B20E-254A-4336-9467-533378A3F489}" srcId="{CED52AE8-3EF1-4284-9AB3-22964C2E8845}" destId="{252C30C1-CD40-4794-A6D6-E66739AF3BE6}" srcOrd="3" destOrd="0" parTransId="{6D751B50-B281-4DF3-8573-1E1611A5C844}" sibTransId="{DC1500DC-B948-4E0E-B4D2-FDC507EBD519}"/>
    <dgm:cxn modelId="{49E1AE73-1DD5-42BB-9506-CB7B99EA51AC}" srcId="{CED52AE8-3EF1-4284-9AB3-22964C2E8845}" destId="{B1A9A851-566A-425C-83AE-89C45D83F2B7}" srcOrd="1" destOrd="0" parTransId="{5D35779C-E639-44E0-9470-50E4AE939E2D}" sibTransId="{052313D8-F38C-4F10-B481-6C77D3DCBCD3}"/>
    <dgm:cxn modelId="{BDDBBEC5-8465-4D3D-85AF-84A1A0503F37}" type="presOf" srcId="{B1A9A851-566A-425C-83AE-89C45D83F2B7}" destId="{509D042D-C3F3-4575-87B0-FA44D1390455}" srcOrd="0" destOrd="1" presId="urn:microsoft.com/office/officeart/2005/8/layout/hList1"/>
    <dgm:cxn modelId="{3227A4E2-0500-41B1-A1C4-EFD2FAC15586}" srcId="{CED52AE8-3EF1-4284-9AB3-22964C2E8845}" destId="{C8DEC7E4-0077-42F4-9954-BA99E46630F6}" srcOrd="2" destOrd="0" parTransId="{841C4B78-E673-4E72-893F-8F5E4C90B3E1}" sibTransId="{89588510-EA0B-49A3-B9A8-C4F007418BDC}"/>
    <dgm:cxn modelId="{5819389B-E420-4E58-B2FE-6E5B052B03E3}" type="presOf" srcId="{CED52AE8-3EF1-4284-9AB3-22964C2E8845}" destId="{E3B81A71-8AB4-4BCD-B5D0-1C354CAF826E}" srcOrd="0" destOrd="0" presId="urn:microsoft.com/office/officeart/2005/8/layout/hList1"/>
    <dgm:cxn modelId="{46123476-20A8-41FE-BF8E-9142A35036EE}" type="presOf" srcId="{4112D9A2-CAFF-4D18-8D26-F08FF9EAF58B}" destId="{BEE02DBD-FB06-4D7B-AB53-F305396CF0EE}" srcOrd="0" destOrd="0" presId="urn:microsoft.com/office/officeart/2005/8/layout/hList1"/>
    <dgm:cxn modelId="{1B549651-7762-48DC-BA88-D6C7439CF02B}" type="presParOf" srcId="{BEE02DBD-FB06-4D7B-AB53-F305396CF0EE}" destId="{C46C61CC-28FB-4560-A4E5-FC7CD94A32FB}" srcOrd="0" destOrd="0" presId="urn:microsoft.com/office/officeart/2005/8/layout/hList1"/>
    <dgm:cxn modelId="{2B9CC951-32B7-4C64-8B3A-66C210F650C6}" type="presParOf" srcId="{C46C61CC-28FB-4560-A4E5-FC7CD94A32FB}" destId="{E3B81A71-8AB4-4BCD-B5D0-1C354CAF826E}" srcOrd="0" destOrd="0" presId="urn:microsoft.com/office/officeart/2005/8/layout/hList1"/>
    <dgm:cxn modelId="{46D688EB-101F-4E3C-9BBC-64B391DA4E0A}" type="presParOf" srcId="{C46C61CC-28FB-4560-A4E5-FC7CD94A32FB}" destId="{509D042D-C3F3-4575-87B0-FA44D1390455}" srcOrd="1" destOrd="0" presId="urn:microsoft.com/office/officeart/2005/8/layout/hList1"/>
    <dgm:cxn modelId="{C3E426DE-C314-4376-987D-EDA2B991EB72}" type="presParOf" srcId="{BEE02DBD-FB06-4D7B-AB53-F305396CF0EE}" destId="{94C08AFA-4EF9-49AF-BD99-A6DC4EDEBD97}" srcOrd="1" destOrd="0" presId="urn:microsoft.com/office/officeart/2005/8/layout/hList1"/>
    <dgm:cxn modelId="{A8791EDD-297F-4A63-B354-D3D0FD5BEF3C}" type="presParOf" srcId="{BEE02DBD-FB06-4D7B-AB53-F305396CF0EE}" destId="{96BF0059-35BF-4955-A84E-578295FAF8A2}" srcOrd="2" destOrd="0" presId="urn:microsoft.com/office/officeart/2005/8/layout/hList1"/>
    <dgm:cxn modelId="{CDE732E8-131D-4315-AF14-18C4D5841B48}" type="presParOf" srcId="{96BF0059-35BF-4955-A84E-578295FAF8A2}" destId="{E3DB66F7-329A-4BEB-B993-404A559880B1}" srcOrd="0" destOrd="0" presId="urn:microsoft.com/office/officeart/2005/8/layout/hList1"/>
    <dgm:cxn modelId="{AC588E30-6A12-45D9-BF55-015653BCF36A}" type="presParOf" srcId="{96BF0059-35BF-4955-A84E-578295FAF8A2}" destId="{6D9E7C3D-E9A6-4516-AB09-73CE7281B239}" srcOrd="1" destOrd="0" presId="urn:microsoft.com/office/officeart/2005/8/layout/hList1"/>
    <dgm:cxn modelId="{6793711D-5C2E-4861-8D22-3674887C4B0E}" type="presParOf" srcId="{BEE02DBD-FB06-4D7B-AB53-F305396CF0EE}" destId="{445C7C2C-326A-4A60-A337-831FDC9FD605}" srcOrd="3" destOrd="0" presId="urn:microsoft.com/office/officeart/2005/8/layout/hList1"/>
    <dgm:cxn modelId="{6918AF82-A82B-49B6-AA28-295AD636E9A9}" type="presParOf" srcId="{BEE02DBD-FB06-4D7B-AB53-F305396CF0EE}" destId="{B6DEDC72-9A46-40C7-8120-3D77E30A7CDF}" srcOrd="4" destOrd="0" presId="urn:microsoft.com/office/officeart/2005/8/layout/hList1"/>
    <dgm:cxn modelId="{0E6C2D82-8183-4E49-A8A4-4589E2A1840F}" type="presParOf" srcId="{B6DEDC72-9A46-40C7-8120-3D77E30A7CDF}" destId="{50F21252-E678-417C-8EC8-8DED8468328C}" srcOrd="0" destOrd="0" presId="urn:microsoft.com/office/officeart/2005/8/layout/hList1"/>
    <dgm:cxn modelId="{502157AC-BD15-4BDE-A274-237EBB68F786}" type="presParOf" srcId="{B6DEDC72-9A46-40C7-8120-3D77E30A7CDF}" destId="{C5B78FA4-D00F-4A6C-B04D-C92BF3C62C3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E24E63-A8ED-4A51-B628-6629815C64E0}" type="doc">
      <dgm:prSet loTypeId="urn:microsoft.com/office/officeart/2005/8/layout/radial4" loCatId="relationship" qsTypeId="urn:microsoft.com/office/officeart/2005/8/quickstyle/simple2" qsCatId="simple" csTypeId="urn:microsoft.com/office/officeart/2005/8/colors/colorful1" csCatId="colorful" phldr="1"/>
      <dgm:spPr/>
    </dgm:pt>
    <dgm:pt modelId="{5805C8A6-438F-415F-A4E8-F385AE505BAF}">
      <dgm:prSet phldrT="[Text]"/>
      <dgm:spPr/>
      <dgm:t>
        <a:bodyPr/>
        <a:lstStyle/>
        <a:p>
          <a:r>
            <a:rPr lang="en-US" dirty="0" smtClean="0">
              <a:solidFill>
                <a:schemeClr val="bg1"/>
              </a:solidFill>
            </a:rPr>
            <a:t>Distance measurements:</a:t>
          </a:r>
          <a:endParaRPr lang="en-US" dirty="0">
            <a:solidFill>
              <a:schemeClr val="bg1"/>
            </a:solidFill>
          </a:endParaRPr>
        </a:p>
      </dgm:t>
    </dgm:pt>
    <dgm:pt modelId="{91C062A7-B3C6-4625-B919-31E2B00F873B}" type="parTrans" cxnId="{A308C03E-3F7C-46CE-9315-0A6CBF6BAD5F}">
      <dgm:prSet/>
      <dgm:spPr/>
      <dgm:t>
        <a:bodyPr/>
        <a:lstStyle/>
        <a:p>
          <a:endParaRPr lang="en-US"/>
        </a:p>
      </dgm:t>
    </dgm:pt>
    <dgm:pt modelId="{D020D6E1-3D26-45CD-AEA1-F4098E061F46}" type="sibTrans" cxnId="{A308C03E-3F7C-46CE-9315-0A6CBF6BAD5F}">
      <dgm:prSet/>
      <dgm:spPr/>
      <dgm:t>
        <a:bodyPr/>
        <a:lstStyle/>
        <a:p>
          <a:endParaRPr lang="en-US"/>
        </a:p>
      </dgm:t>
    </dgm:pt>
    <dgm:pt modelId="{25694144-DE4A-4288-BB25-C0C45B868610}">
      <dgm:prSet/>
      <dgm:spPr/>
      <dgm:t>
        <a:bodyPr/>
        <a:lstStyle/>
        <a:p>
          <a:r>
            <a:rPr lang="en-US" dirty="0" smtClean="0">
              <a:solidFill>
                <a:schemeClr val="bg1"/>
              </a:solidFill>
            </a:rPr>
            <a:t>Euclidian distance</a:t>
          </a:r>
          <a:endParaRPr lang="en-US" dirty="0" smtClean="0">
            <a:solidFill>
              <a:schemeClr val="bg1"/>
            </a:solidFill>
          </a:endParaRPr>
        </a:p>
      </dgm:t>
    </dgm:pt>
    <dgm:pt modelId="{74E7F6DD-FEE4-4AD7-8A14-99898DE73705}" type="parTrans" cxnId="{D6C0D1AA-9FFF-452A-9161-3CEF8E60A0CB}">
      <dgm:prSet/>
      <dgm:spPr/>
      <dgm:t>
        <a:bodyPr/>
        <a:lstStyle/>
        <a:p>
          <a:endParaRPr lang="en-US"/>
        </a:p>
      </dgm:t>
    </dgm:pt>
    <dgm:pt modelId="{991D0949-D5A2-4B35-A456-92E52FF7C75B}" type="sibTrans" cxnId="{D6C0D1AA-9FFF-452A-9161-3CEF8E60A0CB}">
      <dgm:prSet/>
      <dgm:spPr/>
      <dgm:t>
        <a:bodyPr/>
        <a:lstStyle/>
        <a:p>
          <a:endParaRPr lang="en-US"/>
        </a:p>
      </dgm:t>
    </dgm:pt>
    <dgm:pt modelId="{3AFCA476-25BF-4D53-806F-F391A003DD62}">
      <dgm:prSet/>
      <dgm:spPr/>
      <dgm:t>
        <a:bodyPr/>
        <a:lstStyle/>
        <a:p>
          <a:r>
            <a:rPr lang="en-US" dirty="0" smtClean="0">
              <a:solidFill>
                <a:schemeClr val="bg1"/>
              </a:solidFill>
            </a:rPr>
            <a:t>Manhattan distance</a:t>
          </a:r>
          <a:endParaRPr lang="en-US" dirty="0" smtClean="0">
            <a:solidFill>
              <a:schemeClr val="bg1"/>
            </a:solidFill>
          </a:endParaRPr>
        </a:p>
      </dgm:t>
    </dgm:pt>
    <dgm:pt modelId="{9753C6F0-8637-4D55-8774-73559DE9B2F5}" type="parTrans" cxnId="{A5042E2E-AB34-4748-B0E7-1A0C6E6EC534}">
      <dgm:prSet/>
      <dgm:spPr/>
      <dgm:t>
        <a:bodyPr/>
        <a:lstStyle/>
        <a:p>
          <a:endParaRPr lang="en-US"/>
        </a:p>
      </dgm:t>
    </dgm:pt>
    <dgm:pt modelId="{8AEB2411-E392-42DD-A5CB-129C9BCDBEE7}" type="sibTrans" cxnId="{A5042E2E-AB34-4748-B0E7-1A0C6E6EC534}">
      <dgm:prSet/>
      <dgm:spPr/>
      <dgm:t>
        <a:bodyPr/>
        <a:lstStyle/>
        <a:p>
          <a:endParaRPr lang="en-US"/>
        </a:p>
      </dgm:t>
    </dgm:pt>
    <dgm:pt modelId="{B80A273B-0393-4CA6-B05D-2716029D6478}">
      <dgm:prSet/>
      <dgm:spPr/>
      <dgm:t>
        <a:bodyPr/>
        <a:lstStyle/>
        <a:p>
          <a:r>
            <a:rPr lang="en-US" dirty="0" smtClean="0">
              <a:solidFill>
                <a:schemeClr val="tx1"/>
              </a:solidFill>
            </a:rPr>
            <a:t>Measurements of Independence:</a:t>
          </a:r>
          <a:endParaRPr lang="en-US" dirty="0" smtClean="0">
            <a:solidFill>
              <a:schemeClr val="tx1"/>
            </a:solidFill>
          </a:endParaRPr>
        </a:p>
      </dgm:t>
    </dgm:pt>
    <dgm:pt modelId="{77B02588-0D05-4F1D-BC89-0CD106918215}" type="parTrans" cxnId="{3557C222-1836-4DF4-ACAE-9B0F07B309BD}">
      <dgm:prSet/>
      <dgm:spPr/>
      <dgm:t>
        <a:bodyPr/>
        <a:lstStyle/>
        <a:p>
          <a:endParaRPr lang="en-US"/>
        </a:p>
      </dgm:t>
    </dgm:pt>
    <dgm:pt modelId="{0A5EB12A-8F6E-400C-AD9A-6F65BA6D6255}" type="sibTrans" cxnId="{3557C222-1836-4DF4-ACAE-9B0F07B309BD}">
      <dgm:prSet/>
      <dgm:spPr/>
      <dgm:t>
        <a:bodyPr/>
        <a:lstStyle/>
        <a:p>
          <a:endParaRPr lang="en-US"/>
        </a:p>
      </dgm:t>
    </dgm:pt>
    <dgm:pt modelId="{5A5CD3F9-7C56-402C-86B5-5EDDDEA636D7}">
      <dgm:prSet/>
      <dgm:spPr/>
      <dgm:t>
        <a:bodyPr/>
        <a:lstStyle/>
        <a:p>
          <a:r>
            <a:rPr lang="en-US" dirty="0" smtClean="0">
              <a:solidFill>
                <a:schemeClr val="tx1"/>
              </a:solidFill>
            </a:rPr>
            <a:t>Chi Square</a:t>
          </a:r>
          <a:endParaRPr lang="en-US" dirty="0" smtClean="0">
            <a:solidFill>
              <a:schemeClr val="tx1"/>
            </a:solidFill>
          </a:endParaRPr>
        </a:p>
      </dgm:t>
    </dgm:pt>
    <dgm:pt modelId="{CE34DE7F-6CF5-43D0-88A6-8BBA2A29DC68}" type="parTrans" cxnId="{2F248C99-12FB-48AC-ACA0-2145BE9F4784}">
      <dgm:prSet/>
      <dgm:spPr/>
      <dgm:t>
        <a:bodyPr/>
        <a:lstStyle/>
        <a:p>
          <a:endParaRPr lang="en-US"/>
        </a:p>
      </dgm:t>
    </dgm:pt>
    <dgm:pt modelId="{16F4E978-83E9-42EA-811A-B270E2CCD556}" type="sibTrans" cxnId="{2F248C99-12FB-48AC-ACA0-2145BE9F4784}">
      <dgm:prSet/>
      <dgm:spPr/>
      <dgm:t>
        <a:bodyPr/>
        <a:lstStyle/>
        <a:p>
          <a:endParaRPr lang="en-US"/>
        </a:p>
      </dgm:t>
    </dgm:pt>
    <dgm:pt modelId="{C5BF3B3D-6EE1-451A-8064-4D0ECC72755C}">
      <dgm:prSet/>
      <dgm:spPr/>
      <dgm:t>
        <a:bodyPr/>
        <a:lstStyle/>
        <a:p>
          <a:r>
            <a:rPr lang="en-US" dirty="0" smtClean="0">
              <a:solidFill>
                <a:schemeClr val="tx1"/>
              </a:solidFill>
            </a:rPr>
            <a:t>Covariance</a:t>
          </a:r>
          <a:endParaRPr lang="en-US" dirty="0" smtClean="0">
            <a:solidFill>
              <a:schemeClr val="tx1"/>
            </a:solidFill>
          </a:endParaRPr>
        </a:p>
      </dgm:t>
    </dgm:pt>
    <dgm:pt modelId="{50BBC407-DAE4-475E-8559-F4F1C87C39C1}" type="parTrans" cxnId="{094124E4-B8A0-4345-84A4-F666F7A84C8B}">
      <dgm:prSet/>
      <dgm:spPr/>
      <dgm:t>
        <a:bodyPr/>
        <a:lstStyle/>
        <a:p>
          <a:endParaRPr lang="en-US"/>
        </a:p>
      </dgm:t>
    </dgm:pt>
    <dgm:pt modelId="{78059008-6448-4FE3-B700-CAA3BB0A3B5B}" type="sibTrans" cxnId="{094124E4-B8A0-4345-84A4-F666F7A84C8B}">
      <dgm:prSet/>
      <dgm:spPr/>
      <dgm:t>
        <a:bodyPr/>
        <a:lstStyle/>
        <a:p>
          <a:endParaRPr lang="en-US"/>
        </a:p>
      </dgm:t>
    </dgm:pt>
    <dgm:pt modelId="{7BBFEB8D-E3E3-4D9A-86E6-EFB4EDECBE98}">
      <dgm:prSet/>
      <dgm:spPr/>
      <dgm:t>
        <a:bodyPr/>
        <a:lstStyle/>
        <a:p>
          <a:r>
            <a:rPr lang="en-US" dirty="0" smtClean="0">
              <a:solidFill>
                <a:schemeClr val="tx1"/>
              </a:solidFill>
            </a:rPr>
            <a:t>Correlation</a:t>
          </a:r>
          <a:endParaRPr lang="en-US" dirty="0" smtClean="0">
            <a:solidFill>
              <a:schemeClr val="tx1"/>
            </a:solidFill>
          </a:endParaRPr>
        </a:p>
      </dgm:t>
    </dgm:pt>
    <dgm:pt modelId="{0AC284F0-4E51-401F-83DF-38F412A9C11A}" type="parTrans" cxnId="{671CF4A9-B58A-44F5-9DF0-DFF7E98D27EF}">
      <dgm:prSet/>
      <dgm:spPr/>
      <dgm:t>
        <a:bodyPr/>
        <a:lstStyle/>
        <a:p>
          <a:endParaRPr lang="en-US"/>
        </a:p>
      </dgm:t>
    </dgm:pt>
    <dgm:pt modelId="{DDEF37BD-D9D0-4351-A8C4-9118CD6AA9C3}" type="sibTrans" cxnId="{671CF4A9-B58A-44F5-9DF0-DFF7E98D27EF}">
      <dgm:prSet/>
      <dgm:spPr/>
      <dgm:t>
        <a:bodyPr/>
        <a:lstStyle/>
        <a:p>
          <a:endParaRPr lang="en-US"/>
        </a:p>
      </dgm:t>
    </dgm:pt>
    <dgm:pt modelId="{2095B5BC-DBF1-4AB5-BAD0-213B3951C4A6}">
      <dgm:prSet/>
      <dgm:spPr/>
      <dgm:t>
        <a:bodyPr/>
        <a:lstStyle/>
        <a:p>
          <a:r>
            <a:rPr lang="en-US" dirty="0" smtClean="0"/>
            <a:t>Measurements of Comparison:</a:t>
          </a:r>
          <a:endParaRPr lang="en-US" dirty="0"/>
        </a:p>
      </dgm:t>
    </dgm:pt>
    <dgm:pt modelId="{72A18CEC-9013-445E-8DA7-44352BC8B006}" type="parTrans" cxnId="{8950855E-DCF3-4121-81F4-825D155B4880}">
      <dgm:prSet/>
      <dgm:spPr/>
      <dgm:t>
        <a:bodyPr/>
        <a:lstStyle/>
        <a:p>
          <a:endParaRPr lang="en-US"/>
        </a:p>
      </dgm:t>
    </dgm:pt>
    <dgm:pt modelId="{CD1475E7-F62D-4603-B4E5-47EC0FA46461}" type="sibTrans" cxnId="{8950855E-DCF3-4121-81F4-825D155B4880}">
      <dgm:prSet/>
      <dgm:spPr/>
      <dgm:t>
        <a:bodyPr/>
        <a:lstStyle/>
        <a:p>
          <a:endParaRPr lang="en-US"/>
        </a:p>
      </dgm:t>
    </dgm:pt>
    <dgm:pt modelId="{2C51AA39-CA88-4C3B-9D6E-58C7A5BF0F24}">
      <dgm:prSet/>
      <dgm:spPr/>
      <dgm:t>
        <a:bodyPr/>
        <a:lstStyle/>
        <a:p>
          <a:r>
            <a:rPr lang="en-US" dirty="0" smtClean="0"/>
            <a:t>Regression (single and multiple)</a:t>
          </a:r>
          <a:endParaRPr lang="en-US" dirty="0" smtClean="0"/>
        </a:p>
      </dgm:t>
    </dgm:pt>
    <dgm:pt modelId="{F5702998-7BAE-4B98-AC93-C11C6B27A802}" type="parTrans" cxnId="{EC633A92-0C66-4F66-BE85-2C92618AB26C}">
      <dgm:prSet/>
      <dgm:spPr/>
      <dgm:t>
        <a:bodyPr/>
        <a:lstStyle/>
        <a:p>
          <a:endParaRPr lang="en-US"/>
        </a:p>
      </dgm:t>
    </dgm:pt>
    <dgm:pt modelId="{8A14654B-8A6B-4D26-BB84-ED88109E0433}" type="sibTrans" cxnId="{EC633A92-0C66-4F66-BE85-2C92618AB26C}">
      <dgm:prSet/>
      <dgm:spPr/>
      <dgm:t>
        <a:bodyPr/>
        <a:lstStyle/>
        <a:p>
          <a:endParaRPr lang="en-US"/>
        </a:p>
      </dgm:t>
    </dgm:pt>
    <dgm:pt modelId="{DCDACEDA-462D-4469-953B-31B39F959DC9}">
      <dgm:prSet/>
      <dgm:spPr/>
      <dgm:t>
        <a:bodyPr/>
        <a:lstStyle/>
        <a:p>
          <a:r>
            <a:rPr lang="en-US" dirty="0" smtClean="0"/>
            <a:t>ANOVA</a:t>
          </a:r>
          <a:endParaRPr lang="en-US" dirty="0"/>
        </a:p>
      </dgm:t>
    </dgm:pt>
    <dgm:pt modelId="{17E9AFD7-BAE4-4846-A409-11E533939150}" type="parTrans" cxnId="{5F9CF44B-9DAE-425F-B7C7-4C4CA1512095}">
      <dgm:prSet/>
      <dgm:spPr/>
      <dgm:t>
        <a:bodyPr/>
        <a:lstStyle/>
        <a:p>
          <a:endParaRPr lang="en-US"/>
        </a:p>
      </dgm:t>
    </dgm:pt>
    <dgm:pt modelId="{1186EB51-456E-49E5-8E5A-2CA27E0CAFE7}" type="sibTrans" cxnId="{5F9CF44B-9DAE-425F-B7C7-4C4CA1512095}">
      <dgm:prSet/>
      <dgm:spPr/>
      <dgm:t>
        <a:bodyPr/>
        <a:lstStyle/>
        <a:p>
          <a:endParaRPr lang="en-US"/>
        </a:p>
      </dgm:t>
    </dgm:pt>
    <dgm:pt modelId="{80749786-A339-4CD7-BB0B-4FBBAF874FF7}">
      <dgm:prSet phldrT="[Text]"/>
      <dgm:spPr/>
      <dgm:t>
        <a:bodyPr/>
        <a:lstStyle/>
        <a:p>
          <a:r>
            <a:rPr lang="en-US" dirty="0" smtClean="0"/>
            <a:t>Relationships</a:t>
          </a:r>
          <a:endParaRPr lang="en-US" dirty="0"/>
        </a:p>
      </dgm:t>
    </dgm:pt>
    <dgm:pt modelId="{84CAD07F-72A4-48BB-9D6A-FBCDACDD135A}" type="parTrans" cxnId="{F3908A34-3FDA-4759-A486-5FF10D80C655}">
      <dgm:prSet/>
      <dgm:spPr/>
      <dgm:t>
        <a:bodyPr/>
        <a:lstStyle/>
        <a:p>
          <a:endParaRPr lang="en-US"/>
        </a:p>
      </dgm:t>
    </dgm:pt>
    <dgm:pt modelId="{3F50CB7D-528C-4E0D-80F6-F6B38E6A52BA}" type="sibTrans" cxnId="{F3908A34-3FDA-4759-A486-5FF10D80C655}">
      <dgm:prSet/>
      <dgm:spPr/>
      <dgm:t>
        <a:bodyPr/>
        <a:lstStyle/>
        <a:p>
          <a:endParaRPr lang="en-US"/>
        </a:p>
      </dgm:t>
    </dgm:pt>
    <dgm:pt modelId="{3D6B6C23-90EC-4B74-899B-0257BD90568D}">
      <dgm:prSet/>
      <dgm:spPr/>
      <dgm:t>
        <a:bodyPr/>
        <a:lstStyle/>
        <a:p>
          <a:r>
            <a:rPr lang="en-US" dirty="0" smtClean="0">
              <a:solidFill>
                <a:schemeClr val="bg1"/>
              </a:solidFill>
            </a:rPr>
            <a:t>Cosine Similarity</a:t>
          </a:r>
          <a:endParaRPr lang="en-US" dirty="0" smtClean="0">
            <a:solidFill>
              <a:schemeClr val="bg1"/>
            </a:solidFill>
          </a:endParaRPr>
        </a:p>
      </dgm:t>
    </dgm:pt>
    <dgm:pt modelId="{3859C5F4-FBF7-4CCD-9B3E-30EE5365AE4A}" type="parTrans" cxnId="{D44F9968-119C-44C9-9822-0F06EA1B952D}">
      <dgm:prSet/>
      <dgm:spPr/>
      <dgm:t>
        <a:bodyPr/>
        <a:lstStyle/>
        <a:p>
          <a:endParaRPr lang="en-US"/>
        </a:p>
      </dgm:t>
    </dgm:pt>
    <dgm:pt modelId="{FCB4A60F-359A-408D-B8B3-4C449136F6BC}" type="sibTrans" cxnId="{D44F9968-119C-44C9-9822-0F06EA1B952D}">
      <dgm:prSet/>
      <dgm:spPr/>
      <dgm:t>
        <a:bodyPr/>
        <a:lstStyle/>
        <a:p>
          <a:endParaRPr lang="en-US"/>
        </a:p>
      </dgm:t>
    </dgm:pt>
    <dgm:pt modelId="{20CD3BBC-922F-443A-A830-3F0926B794FF}" type="pres">
      <dgm:prSet presAssocID="{A3E24E63-A8ED-4A51-B628-6629815C64E0}" presName="cycle" presStyleCnt="0">
        <dgm:presLayoutVars>
          <dgm:chMax val="1"/>
          <dgm:dir/>
          <dgm:animLvl val="ctr"/>
          <dgm:resizeHandles val="exact"/>
        </dgm:presLayoutVars>
      </dgm:prSet>
      <dgm:spPr/>
    </dgm:pt>
    <dgm:pt modelId="{41BCDA5F-4B05-4F98-886A-AF161271B971}" type="pres">
      <dgm:prSet presAssocID="{80749786-A339-4CD7-BB0B-4FBBAF874FF7}" presName="centerShape" presStyleLbl="node0" presStyleIdx="0" presStyleCnt="1"/>
      <dgm:spPr/>
    </dgm:pt>
    <dgm:pt modelId="{3BD0233F-192B-4318-AFA3-BD07188A2AB4}" type="pres">
      <dgm:prSet presAssocID="{91C062A7-B3C6-4625-B919-31E2B00F873B}" presName="parTrans" presStyleLbl="bgSibTrans2D1" presStyleIdx="0" presStyleCnt="3"/>
      <dgm:spPr/>
    </dgm:pt>
    <dgm:pt modelId="{6824D53B-591A-405F-BB87-D344CA60427A}" type="pres">
      <dgm:prSet presAssocID="{5805C8A6-438F-415F-A4E8-F385AE505BAF}" presName="node" presStyleLbl="node1" presStyleIdx="0" presStyleCnt="3">
        <dgm:presLayoutVars>
          <dgm:bulletEnabled val="1"/>
        </dgm:presLayoutVars>
      </dgm:prSet>
      <dgm:spPr/>
      <dgm:t>
        <a:bodyPr/>
        <a:lstStyle/>
        <a:p>
          <a:endParaRPr lang="en-US"/>
        </a:p>
      </dgm:t>
    </dgm:pt>
    <dgm:pt modelId="{1F992DE4-EA5C-4A54-A5B7-B51F3D1D6B10}" type="pres">
      <dgm:prSet presAssocID="{77B02588-0D05-4F1D-BC89-0CD106918215}" presName="parTrans" presStyleLbl="bgSibTrans2D1" presStyleIdx="1" presStyleCnt="3"/>
      <dgm:spPr/>
    </dgm:pt>
    <dgm:pt modelId="{0E980D64-0392-437D-A628-DA19151CEAF1}" type="pres">
      <dgm:prSet presAssocID="{B80A273B-0393-4CA6-B05D-2716029D6478}" presName="node" presStyleLbl="node1" presStyleIdx="1" presStyleCnt="3">
        <dgm:presLayoutVars>
          <dgm:bulletEnabled val="1"/>
        </dgm:presLayoutVars>
      </dgm:prSet>
      <dgm:spPr/>
      <dgm:t>
        <a:bodyPr/>
        <a:lstStyle/>
        <a:p>
          <a:endParaRPr lang="en-US"/>
        </a:p>
      </dgm:t>
    </dgm:pt>
    <dgm:pt modelId="{B7FDC2C5-BE4B-47AC-8194-D4A335B8797B}" type="pres">
      <dgm:prSet presAssocID="{72A18CEC-9013-445E-8DA7-44352BC8B006}" presName="parTrans" presStyleLbl="bgSibTrans2D1" presStyleIdx="2" presStyleCnt="3"/>
      <dgm:spPr/>
    </dgm:pt>
    <dgm:pt modelId="{9E890FEA-929F-47C6-9A3A-4765C834610D}" type="pres">
      <dgm:prSet presAssocID="{2095B5BC-DBF1-4AB5-BAD0-213B3951C4A6}" presName="node" presStyleLbl="node1" presStyleIdx="2" presStyleCnt="3">
        <dgm:presLayoutVars>
          <dgm:bulletEnabled val="1"/>
        </dgm:presLayoutVars>
      </dgm:prSet>
      <dgm:spPr/>
    </dgm:pt>
  </dgm:ptLst>
  <dgm:cxnLst>
    <dgm:cxn modelId="{2F248C99-12FB-48AC-ACA0-2145BE9F4784}" srcId="{B80A273B-0393-4CA6-B05D-2716029D6478}" destId="{5A5CD3F9-7C56-402C-86B5-5EDDDEA636D7}" srcOrd="0" destOrd="0" parTransId="{CE34DE7F-6CF5-43D0-88A6-8BBA2A29DC68}" sibTransId="{16F4E978-83E9-42EA-811A-B270E2CCD556}"/>
    <dgm:cxn modelId="{A308C03E-3F7C-46CE-9315-0A6CBF6BAD5F}" srcId="{80749786-A339-4CD7-BB0B-4FBBAF874FF7}" destId="{5805C8A6-438F-415F-A4E8-F385AE505BAF}" srcOrd="0" destOrd="0" parTransId="{91C062A7-B3C6-4625-B919-31E2B00F873B}" sibTransId="{D020D6E1-3D26-45CD-AEA1-F4098E061F46}"/>
    <dgm:cxn modelId="{094124E4-B8A0-4345-84A4-F666F7A84C8B}" srcId="{B80A273B-0393-4CA6-B05D-2716029D6478}" destId="{C5BF3B3D-6EE1-451A-8064-4D0ECC72755C}" srcOrd="1" destOrd="0" parTransId="{50BBC407-DAE4-475E-8559-F4F1C87C39C1}" sibTransId="{78059008-6448-4FE3-B700-CAA3BB0A3B5B}"/>
    <dgm:cxn modelId="{A3CEB853-B562-44B9-87E5-0CE524C02ED3}" type="presOf" srcId="{2095B5BC-DBF1-4AB5-BAD0-213B3951C4A6}" destId="{9E890FEA-929F-47C6-9A3A-4765C834610D}" srcOrd="0" destOrd="0" presId="urn:microsoft.com/office/officeart/2005/8/layout/radial4"/>
    <dgm:cxn modelId="{F3908A34-3FDA-4759-A486-5FF10D80C655}" srcId="{A3E24E63-A8ED-4A51-B628-6629815C64E0}" destId="{80749786-A339-4CD7-BB0B-4FBBAF874FF7}" srcOrd="0" destOrd="0" parTransId="{84CAD07F-72A4-48BB-9D6A-FBCDACDD135A}" sibTransId="{3F50CB7D-528C-4E0D-80F6-F6B38E6A52BA}"/>
    <dgm:cxn modelId="{81AC4F67-D140-47AD-85A2-AA1656CE217E}" type="presOf" srcId="{5805C8A6-438F-415F-A4E8-F385AE505BAF}" destId="{6824D53B-591A-405F-BB87-D344CA60427A}" srcOrd="0" destOrd="0" presId="urn:microsoft.com/office/officeart/2005/8/layout/radial4"/>
    <dgm:cxn modelId="{EC633A92-0C66-4F66-BE85-2C92618AB26C}" srcId="{2095B5BC-DBF1-4AB5-BAD0-213B3951C4A6}" destId="{2C51AA39-CA88-4C3B-9D6E-58C7A5BF0F24}" srcOrd="0" destOrd="0" parTransId="{F5702998-7BAE-4B98-AC93-C11C6B27A802}" sibTransId="{8A14654B-8A6B-4D26-BB84-ED88109E0433}"/>
    <dgm:cxn modelId="{8950855E-DCF3-4121-81F4-825D155B4880}" srcId="{80749786-A339-4CD7-BB0B-4FBBAF874FF7}" destId="{2095B5BC-DBF1-4AB5-BAD0-213B3951C4A6}" srcOrd="2" destOrd="0" parTransId="{72A18CEC-9013-445E-8DA7-44352BC8B006}" sibTransId="{CD1475E7-F62D-4603-B4E5-47EC0FA46461}"/>
    <dgm:cxn modelId="{C8D58C46-AE40-4E7A-AB4A-CD1D5F279D33}" type="presOf" srcId="{B80A273B-0393-4CA6-B05D-2716029D6478}" destId="{0E980D64-0392-437D-A628-DA19151CEAF1}" srcOrd="0" destOrd="0" presId="urn:microsoft.com/office/officeart/2005/8/layout/radial4"/>
    <dgm:cxn modelId="{A9DC80F7-F54B-49A4-AAEC-516454FF7C75}" type="presOf" srcId="{DCDACEDA-462D-4469-953B-31B39F959DC9}" destId="{9E890FEA-929F-47C6-9A3A-4765C834610D}" srcOrd="0" destOrd="2" presId="urn:microsoft.com/office/officeart/2005/8/layout/radial4"/>
    <dgm:cxn modelId="{A5042E2E-AB34-4748-B0E7-1A0C6E6EC534}" srcId="{5805C8A6-438F-415F-A4E8-F385AE505BAF}" destId="{3AFCA476-25BF-4D53-806F-F391A003DD62}" srcOrd="1" destOrd="0" parTransId="{9753C6F0-8637-4D55-8774-73559DE9B2F5}" sibTransId="{8AEB2411-E392-42DD-A5CB-129C9BCDBEE7}"/>
    <dgm:cxn modelId="{D6C0D1AA-9FFF-452A-9161-3CEF8E60A0CB}" srcId="{5805C8A6-438F-415F-A4E8-F385AE505BAF}" destId="{25694144-DE4A-4288-BB25-C0C45B868610}" srcOrd="0" destOrd="0" parTransId="{74E7F6DD-FEE4-4AD7-8A14-99898DE73705}" sibTransId="{991D0949-D5A2-4B35-A456-92E52FF7C75B}"/>
    <dgm:cxn modelId="{671CF4A9-B58A-44F5-9DF0-DFF7E98D27EF}" srcId="{B80A273B-0393-4CA6-B05D-2716029D6478}" destId="{7BBFEB8D-E3E3-4D9A-86E6-EFB4EDECBE98}" srcOrd="2" destOrd="0" parTransId="{0AC284F0-4E51-401F-83DF-38F412A9C11A}" sibTransId="{DDEF37BD-D9D0-4351-A8C4-9118CD6AA9C3}"/>
    <dgm:cxn modelId="{6FBD1421-CA90-46A4-86DC-B54F07AB093E}" type="presOf" srcId="{A3E24E63-A8ED-4A51-B628-6629815C64E0}" destId="{20CD3BBC-922F-443A-A830-3F0926B794FF}" srcOrd="0" destOrd="0" presId="urn:microsoft.com/office/officeart/2005/8/layout/radial4"/>
    <dgm:cxn modelId="{E685D285-9E68-4430-B00A-0CC66A6CE743}" type="presOf" srcId="{3D6B6C23-90EC-4B74-899B-0257BD90568D}" destId="{6824D53B-591A-405F-BB87-D344CA60427A}" srcOrd="0" destOrd="3" presId="urn:microsoft.com/office/officeart/2005/8/layout/radial4"/>
    <dgm:cxn modelId="{B3D2C834-EAE7-4F3D-B305-5EE6494CD8E8}" type="presOf" srcId="{5A5CD3F9-7C56-402C-86B5-5EDDDEA636D7}" destId="{0E980D64-0392-437D-A628-DA19151CEAF1}" srcOrd="0" destOrd="1" presId="urn:microsoft.com/office/officeart/2005/8/layout/radial4"/>
    <dgm:cxn modelId="{92C7BD68-1829-478C-B36F-1CCC0C826E62}" type="presOf" srcId="{3AFCA476-25BF-4D53-806F-F391A003DD62}" destId="{6824D53B-591A-405F-BB87-D344CA60427A}" srcOrd="0" destOrd="2" presId="urn:microsoft.com/office/officeart/2005/8/layout/radial4"/>
    <dgm:cxn modelId="{3557C222-1836-4DF4-ACAE-9B0F07B309BD}" srcId="{80749786-A339-4CD7-BB0B-4FBBAF874FF7}" destId="{B80A273B-0393-4CA6-B05D-2716029D6478}" srcOrd="1" destOrd="0" parTransId="{77B02588-0D05-4F1D-BC89-0CD106918215}" sibTransId="{0A5EB12A-8F6E-400C-AD9A-6F65BA6D6255}"/>
    <dgm:cxn modelId="{5A83C79B-D08C-4971-BAC4-00BA1850FDF2}" type="presOf" srcId="{2C51AA39-CA88-4C3B-9D6E-58C7A5BF0F24}" destId="{9E890FEA-929F-47C6-9A3A-4765C834610D}" srcOrd="0" destOrd="1" presId="urn:microsoft.com/office/officeart/2005/8/layout/radial4"/>
    <dgm:cxn modelId="{F495BE8C-3523-4BFB-BE1C-A558EC045BE4}" type="presOf" srcId="{7BBFEB8D-E3E3-4D9A-86E6-EFB4EDECBE98}" destId="{0E980D64-0392-437D-A628-DA19151CEAF1}" srcOrd="0" destOrd="3" presId="urn:microsoft.com/office/officeart/2005/8/layout/radial4"/>
    <dgm:cxn modelId="{4AEF184F-40FE-4156-AD3D-BC46CB0E51E5}" type="presOf" srcId="{91C062A7-B3C6-4625-B919-31E2B00F873B}" destId="{3BD0233F-192B-4318-AFA3-BD07188A2AB4}" srcOrd="0" destOrd="0" presId="urn:microsoft.com/office/officeart/2005/8/layout/radial4"/>
    <dgm:cxn modelId="{415B0C84-A90D-484A-87AE-49FD7287195A}" type="presOf" srcId="{C5BF3B3D-6EE1-451A-8064-4D0ECC72755C}" destId="{0E980D64-0392-437D-A628-DA19151CEAF1}" srcOrd="0" destOrd="2" presId="urn:microsoft.com/office/officeart/2005/8/layout/radial4"/>
    <dgm:cxn modelId="{58F04283-0723-4BFF-9A52-819106F394AF}" type="presOf" srcId="{80749786-A339-4CD7-BB0B-4FBBAF874FF7}" destId="{41BCDA5F-4B05-4F98-886A-AF161271B971}" srcOrd="0" destOrd="0" presId="urn:microsoft.com/office/officeart/2005/8/layout/radial4"/>
    <dgm:cxn modelId="{0D9F07AB-A165-4E65-AB23-D7F96807840F}" type="presOf" srcId="{77B02588-0D05-4F1D-BC89-0CD106918215}" destId="{1F992DE4-EA5C-4A54-A5B7-B51F3D1D6B10}" srcOrd="0" destOrd="0" presId="urn:microsoft.com/office/officeart/2005/8/layout/radial4"/>
    <dgm:cxn modelId="{5A295742-A852-4A7D-8A00-05CFFEFACEE4}" type="presOf" srcId="{72A18CEC-9013-445E-8DA7-44352BC8B006}" destId="{B7FDC2C5-BE4B-47AC-8194-D4A335B8797B}" srcOrd="0" destOrd="0" presId="urn:microsoft.com/office/officeart/2005/8/layout/radial4"/>
    <dgm:cxn modelId="{63B073EE-DF0C-4C37-AC6C-D849808FAB8C}" type="presOf" srcId="{25694144-DE4A-4288-BB25-C0C45B868610}" destId="{6824D53B-591A-405F-BB87-D344CA60427A}" srcOrd="0" destOrd="1" presId="urn:microsoft.com/office/officeart/2005/8/layout/radial4"/>
    <dgm:cxn modelId="{5F9CF44B-9DAE-425F-B7C7-4C4CA1512095}" srcId="{2095B5BC-DBF1-4AB5-BAD0-213B3951C4A6}" destId="{DCDACEDA-462D-4469-953B-31B39F959DC9}" srcOrd="1" destOrd="0" parTransId="{17E9AFD7-BAE4-4846-A409-11E533939150}" sibTransId="{1186EB51-456E-49E5-8E5A-2CA27E0CAFE7}"/>
    <dgm:cxn modelId="{D44F9968-119C-44C9-9822-0F06EA1B952D}" srcId="{5805C8A6-438F-415F-A4E8-F385AE505BAF}" destId="{3D6B6C23-90EC-4B74-899B-0257BD90568D}" srcOrd="2" destOrd="0" parTransId="{3859C5F4-FBF7-4CCD-9B3E-30EE5365AE4A}" sibTransId="{FCB4A60F-359A-408D-B8B3-4C449136F6BC}"/>
    <dgm:cxn modelId="{7C4EA7C5-9F83-4C37-B38F-CD55DCA34D67}" type="presParOf" srcId="{20CD3BBC-922F-443A-A830-3F0926B794FF}" destId="{41BCDA5F-4B05-4F98-886A-AF161271B971}" srcOrd="0" destOrd="0" presId="urn:microsoft.com/office/officeart/2005/8/layout/radial4"/>
    <dgm:cxn modelId="{D7B8AF26-9DA3-41EE-96B7-F64183B30D2C}" type="presParOf" srcId="{20CD3BBC-922F-443A-A830-3F0926B794FF}" destId="{3BD0233F-192B-4318-AFA3-BD07188A2AB4}" srcOrd="1" destOrd="0" presId="urn:microsoft.com/office/officeart/2005/8/layout/radial4"/>
    <dgm:cxn modelId="{7BC42CA0-4E3C-447F-8664-A4141C843B73}" type="presParOf" srcId="{20CD3BBC-922F-443A-A830-3F0926B794FF}" destId="{6824D53B-591A-405F-BB87-D344CA60427A}" srcOrd="2" destOrd="0" presId="urn:microsoft.com/office/officeart/2005/8/layout/radial4"/>
    <dgm:cxn modelId="{AE9CD084-CF40-4E64-AB2C-493EF6CA8A54}" type="presParOf" srcId="{20CD3BBC-922F-443A-A830-3F0926B794FF}" destId="{1F992DE4-EA5C-4A54-A5B7-B51F3D1D6B10}" srcOrd="3" destOrd="0" presId="urn:microsoft.com/office/officeart/2005/8/layout/radial4"/>
    <dgm:cxn modelId="{2AD97DF7-259B-45C8-B24D-189DFC8C2FF8}" type="presParOf" srcId="{20CD3BBC-922F-443A-A830-3F0926B794FF}" destId="{0E980D64-0392-437D-A628-DA19151CEAF1}" srcOrd="4" destOrd="0" presId="urn:microsoft.com/office/officeart/2005/8/layout/radial4"/>
    <dgm:cxn modelId="{7016FE25-CAC1-4980-883B-2F1FE11AEAA0}" type="presParOf" srcId="{20CD3BBC-922F-443A-A830-3F0926B794FF}" destId="{B7FDC2C5-BE4B-47AC-8194-D4A335B8797B}" srcOrd="5" destOrd="0" presId="urn:microsoft.com/office/officeart/2005/8/layout/radial4"/>
    <dgm:cxn modelId="{49E43121-BDF3-4203-9F80-159D7A12A9E5}" type="presParOf" srcId="{20CD3BBC-922F-443A-A830-3F0926B794FF}" destId="{9E890FEA-929F-47C6-9A3A-4765C834610D}"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6368B-9FBE-4E0D-9BB4-94901D5D1E4F}">
      <dsp:nvSpPr>
        <dsp:cNvPr id="0" name=""/>
        <dsp:cNvSpPr/>
      </dsp:nvSpPr>
      <dsp:spPr>
        <a:xfrm>
          <a:off x="38" y="130733"/>
          <a:ext cx="3658632" cy="4608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Correlation</a:t>
          </a:r>
          <a:endParaRPr lang="en-US" sz="1600" b="1" kern="1200" dirty="0">
            <a:solidFill>
              <a:schemeClr val="bg1"/>
            </a:solidFill>
          </a:endParaRPr>
        </a:p>
      </dsp:txBody>
      <dsp:txXfrm>
        <a:off x="38" y="130733"/>
        <a:ext cx="3658632" cy="460800"/>
      </dsp:txXfrm>
    </dsp:sp>
    <dsp:sp modelId="{D48DA773-ABAC-4262-A19D-0F8FDD0583EA}">
      <dsp:nvSpPr>
        <dsp:cNvPr id="0" name=""/>
        <dsp:cNvSpPr/>
      </dsp:nvSpPr>
      <dsp:spPr>
        <a:xfrm>
          <a:off x="38" y="591533"/>
          <a:ext cx="3658632" cy="351360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smtClean="0"/>
            <a:t>Correlation measures the strength of relationship between two variables X and Y. </a:t>
          </a:r>
          <a:endParaRPr lang="en-US" sz="1600" kern="1200" dirty="0"/>
        </a:p>
        <a:p>
          <a:pPr marL="171450" lvl="1" indent="-171450" algn="l" defTabSz="711200">
            <a:lnSpc>
              <a:spcPct val="90000"/>
            </a:lnSpc>
            <a:spcBef>
              <a:spcPct val="0"/>
            </a:spcBef>
            <a:spcAft>
              <a:spcPct val="15000"/>
            </a:spcAft>
            <a:buChar char="••"/>
          </a:pPr>
          <a:r>
            <a:rPr lang="en-US" sz="1600" b="0" i="0" kern="1200" dirty="0" smtClean="0"/>
            <a:t>Most often measured with Pearson’s correlation coefficient r for linear correlation</a:t>
          </a:r>
          <a:endParaRPr lang="en-US" sz="1600" kern="1200" dirty="0"/>
        </a:p>
        <a:p>
          <a:pPr marL="171450" lvl="1" indent="-171450" algn="l" defTabSz="711200">
            <a:lnSpc>
              <a:spcPct val="90000"/>
            </a:lnSpc>
            <a:spcBef>
              <a:spcPct val="0"/>
            </a:spcBef>
            <a:spcAft>
              <a:spcPct val="15000"/>
            </a:spcAft>
            <a:buChar char="••"/>
          </a:pPr>
          <a:r>
            <a:rPr lang="en-US" sz="1600" b="0" i="0" kern="1200" dirty="0" smtClean="0"/>
            <a:t>Linear correlation is between +1 and −1 inclusive, where 1 is total positive correlation, 0 is no correlation, and −1 is total negative correlation</a:t>
          </a:r>
          <a:endParaRPr lang="en-US" sz="1600" kern="1200" dirty="0"/>
        </a:p>
        <a:p>
          <a:pPr marL="171450" lvl="1" indent="-171450" algn="l" defTabSz="711200">
            <a:lnSpc>
              <a:spcPct val="90000"/>
            </a:lnSpc>
            <a:spcBef>
              <a:spcPct val="0"/>
            </a:spcBef>
            <a:spcAft>
              <a:spcPct val="15000"/>
            </a:spcAft>
            <a:buChar char="••"/>
          </a:pPr>
          <a:r>
            <a:rPr lang="en-US" sz="1600" b="0" i="0" kern="1200" dirty="0" smtClean="0"/>
            <a:t>On a scatter graph, people draw a line of best fit (= regression line) to show the direction of the correlation</a:t>
          </a:r>
          <a:endParaRPr lang="en-US" sz="1600" kern="1200" dirty="0"/>
        </a:p>
        <a:p>
          <a:pPr marL="171450" lvl="1" indent="-171450" algn="l" defTabSz="711200">
            <a:lnSpc>
              <a:spcPct val="90000"/>
            </a:lnSpc>
            <a:spcBef>
              <a:spcPct val="0"/>
            </a:spcBef>
            <a:spcAft>
              <a:spcPct val="15000"/>
            </a:spcAft>
            <a:buChar char="••"/>
          </a:pPr>
          <a:endParaRPr lang="en-US" sz="1600" kern="1200" dirty="0"/>
        </a:p>
      </dsp:txBody>
      <dsp:txXfrm>
        <a:off x="38" y="591533"/>
        <a:ext cx="3658632" cy="3513600"/>
      </dsp:txXfrm>
    </dsp:sp>
    <dsp:sp modelId="{88660F88-5C73-4186-9B4D-69EE61F1C23D}">
      <dsp:nvSpPr>
        <dsp:cNvPr id="0" name=""/>
        <dsp:cNvSpPr/>
      </dsp:nvSpPr>
      <dsp:spPr>
        <a:xfrm>
          <a:off x="4170878" y="130733"/>
          <a:ext cx="3658632" cy="4608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rPr>
            <a:t>Chi Square</a:t>
          </a:r>
          <a:endParaRPr lang="en-US" kern="1200" dirty="0"/>
        </a:p>
      </dsp:txBody>
      <dsp:txXfrm>
        <a:off x="4170878" y="130733"/>
        <a:ext cx="3658632" cy="460800"/>
      </dsp:txXfrm>
    </dsp:sp>
    <dsp:sp modelId="{0ECBF43B-A800-4027-A457-9F528410B045}">
      <dsp:nvSpPr>
        <dsp:cNvPr id="0" name=""/>
        <dsp:cNvSpPr/>
      </dsp:nvSpPr>
      <dsp:spPr>
        <a:xfrm>
          <a:off x="4170878" y="591533"/>
          <a:ext cx="3658632" cy="351360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Tests </a:t>
          </a:r>
          <a:r>
            <a:rPr lang="en-US" sz="1600" b="0" i="0" kern="1200" dirty="0" smtClean="0"/>
            <a:t>how likely it is that an observed distribution is due to chance. </a:t>
          </a:r>
          <a:endParaRPr lang="en-US" sz="1600" kern="1200" dirty="0"/>
        </a:p>
        <a:p>
          <a:pPr marL="171450" lvl="1" indent="-171450" algn="l" defTabSz="711200">
            <a:lnSpc>
              <a:spcPct val="90000"/>
            </a:lnSpc>
            <a:spcBef>
              <a:spcPct val="0"/>
            </a:spcBef>
            <a:spcAft>
              <a:spcPct val="15000"/>
            </a:spcAft>
            <a:buChar char="••"/>
          </a:pPr>
          <a:r>
            <a:rPr lang="en-US" sz="1600" b="0" i="0" kern="1200" dirty="0" smtClean="0"/>
            <a:t>Also called a "goodness of fit" statistic because it measures how well the observed distribution of data fits with the distribution that is expected if the variables are independent.</a:t>
          </a:r>
          <a:endParaRPr lang="en-US" sz="1600" kern="1200" dirty="0"/>
        </a:p>
        <a:p>
          <a:pPr marL="171450" lvl="1" indent="-171450" algn="l" defTabSz="711200">
            <a:lnSpc>
              <a:spcPct val="90000"/>
            </a:lnSpc>
            <a:spcBef>
              <a:spcPct val="0"/>
            </a:spcBef>
            <a:spcAft>
              <a:spcPct val="15000"/>
            </a:spcAft>
            <a:buChar char="••"/>
          </a:pPr>
          <a:r>
            <a:rPr lang="en-US" sz="1600" kern="1200" dirty="0" smtClean="0"/>
            <a:t>Requires a two-way table</a:t>
          </a:r>
          <a:endParaRPr lang="en-US" sz="1600" kern="1200" dirty="0"/>
        </a:p>
        <a:p>
          <a:pPr marL="171450" lvl="1" indent="-171450" algn="l" defTabSz="711200">
            <a:lnSpc>
              <a:spcPct val="90000"/>
            </a:lnSpc>
            <a:spcBef>
              <a:spcPct val="0"/>
            </a:spcBef>
            <a:spcAft>
              <a:spcPct val="15000"/>
            </a:spcAft>
            <a:buChar char="••"/>
          </a:pPr>
          <a:r>
            <a:rPr lang="en-US" sz="1600" b="0" i="0" kern="1200" dirty="0" smtClean="0"/>
            <a:t>Point of the test is to prove or disprove a null hypothesis; if null hypothesis is disproven, alternative hypothesis is correct. </a:t>
          </a:r>
          <a:endParaRPr lang="en-US" sz="1600" kern="1200" dirty="0"/>
        </a:p>
      </dsp:txBody>
      <dsp:txXfrm>
        <a:off x="4170878" y="591533"/>
        <a:ext cx="3658632" cy="3513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81A71-8AB4-4BCD-B5D0-1C354CAF826E}">
      <dsp:nvSpPr>
        <dsp:cNvPr id="0" name=""/>
        <dsp:cNvSpPr/>
      </dsp:nvSpPr>
      <dsp:spPr>
        <a:xfrm>
          <a:off x="2516" y="212659"/>
          <a:ext cx="2453492"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u="none" kern="1200" dirty="0" smtClean="0"/>
            <a:t>Linear regression</a:t>
          </a:r>
          <a:endParaRPr lang="en-US" sz="1800" u="none" kern="1200" dirty="0"/>
        </a:p>
      </dsp:txBody>
      <dsp:txXfrm>
        <a:off x="2516" y="212659"/>
        <a:ext cx="2453492" cy="460800"/>
      </dsp:txXfrm>
    </dsp:sp>
    <dsp:sp modelId="{509D042D-C3F3-4575-87B0-FA44D1390455}">
      <dsp:nvSpPr>
        <dsp:cNvPr id="0" name=""/>
        <dsp:cNvSpPr/>
      </dsp:nvSpPr>
      <dsp:spPr>
        <a:xfrm>
          <a:off x="2516" y="673459"/>
          <a:ext cx="2453492" cy="371398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t>Data </a:t>
          </a:r>
          <a:r>
            <a:rPr lang="en-US" sz="1600" kern="1200" dirty="0" smtClean="0"/>
            <a:t>are modeled to fit a straight line </a:t>
          </a:r>
          <a:endParaRPr lang="en-US" sz="1600" kern="1200" dirty="0"/>
        </a:p>
        <a:p>
          <a:pPr marL="171450" lvl="1" indent="-171450" algn="l" defTabSz="711200">
            <a:lnSpc>
              <a:spcPct val="90000"/>
            </a:lnSpc>
            <a:spcBef>
              <a:spcPct val="0"/>
            </a:spcBef>
            <a:spcAft>
              <a:spcPct val="15000"/>
            </a:spcAft>
            <a:buChar char="••"/>
          </a:pPr>
          <a:r>
            <a:rPr lang="en-US" sz="1600" i="1" kern="1200" smtClean="0"/>
            <a:t>Y = </a:t>
          </a:r>
          <a:r>
            <a:rPr lang="en-US" sz="1600" i="1" kern="1200" smtClean="0">
              <a:sym typeface="Symbol" pitchFamily="18" charset="2"/>
            </a:rPr>
            <a:t>w X + b</a:t>
          </a:r>
          <a:endParaRPr lang="en-US" sz="1600" i="1" kern="1200" dirty="0" smtClean="0"/>
        </a:p>
        <a:p>
          <a:pPr marL="171450" lvl="1" indent="-171450" algn="l" defTabSz="711200">
            <a:lnSpc>
              <a:spcPct val="90000"/>
            </a:lnSpc>
            <a:spcBef>
              <a:spcPct val="0"/>
            </a:spcBef>
            <a:spcAft>
              <a:spcPct val="15000"/>
            </a:spcAft>
            <a:buChar char="••"/>
          </a:pPr>
          <a:r>
            <a:rPr lang="en-US" sz="1600" kern="1200" dirty="0" smtClean="0"/>
            <a:t>Two regression coefficients, </a:t>
          </a:r>
          <a:r>
            <a:rPr lang="en-US" sz="1600" i="1" kern="1200" dirty="0" smtClean="0">
              <a:sym typeface="Symbol" pitchFamily="18" charset="2"/>
            </a:rPr>
            <a:t>w</a:t>
          </a:r>
          <a:r>
            <a:rPr lang="en-US" sz="1600" kern="1200" dirty="0" smtClean="0">
              <a:sym typeface="Symbol" pitchFamily="18" charset="2"/>
            </a:rPr>
            <a:t> and </a:t>
          </a:r>
          <a:r>
            <a:rPr lang="en-US" sz="1600" i="1" kern="1200" dirty="0" smtClean="0">
              <a:sym typeface="Symbol" pitchFamily="18" charset="2"/>
            </a:rPr>
            <a:t>b,</a:t>
          </a:r>
          <a:r>
            <a:rPr lang="en-US" sz="1600" kern="1200" dirty="0" smtClean="0"/>
            <a:t> specify the line and are to be estimated by using the data at hand</a:t>
          </a:r>
          <a:endParaRPr lang="en-US" sz="1600" kern="1200" dirty="0"/>
        </a:p>
        <a:p>
          <a:pPr marL="171450" lvl="1" indent="-171450" algn="l" defTabSz="711200">
            <a:lnSpc>
              <a:spcPct val="90000"/>
            </a:lnSpc>
            <a:spcBef>
              <a:spcPct val="0"/>
            </a:spcBef>
            <a:spcAft>
              <a:spcPct val="15000"/>
            </a:spcAft>
            <a:buChar char="••"/>
          </a:pPr>
          <a:r>
            <a:rPr lang="en-US" sz="1600" kern="1200" dirty="0" smtClean="0"/>
            <a:t>Using the least squares criterion to the known values of </a:t>
          </a:r>
          <a:r>
            <a:rPr lang="en-US" sz="1600" i="1" kern="1200" dirty="0" smtClean="0"/>
            <a:t>Y1, Y2, …, X1, X2, ….</a:t>
          </a:r>
          <a:endParaRPr lang="en-US" sz="1600" i="1" kern="1200" dirty="0"/>
        </a:p>
      </dsp:txBody>
      <dsp:txXfrm>
        <a:off x="2516" y="673459"/>
        <a:ext cx="2453492" cy="3713985"/>
      </dsp:txXfrm>
    </dsp:sp>
    <dsp:sp modelId="{E3DB66F7-329A-4BEB-B993-404A559880B1}">
      <dsp:nvSpPr>
        <dsp:cNvPr id="0" name=""/>
        <dsp:cNvSpPr/>
      </dsp:nvSpPr>
      <dsp:spPr>
        <a:xfrm>
          <a:off x="2799497" y="212659"/>
          <a:ext cx="2453492"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u="none" kern="1200" dirty="0" smtClean="0"/>
            <a:t>Multiple regression</a:t>
          </a:r>
          <a:endParaRPr lang="en-US" sz="1800" u="none" kern="1200" dirty="0" smtClean="0">
            <a:sym typeface="Symbol" pitchFamily="18" charset="2"/>
          </a:endParaRPr>
        </a:p>
      </dsp:txBody>
      <dsp:txXfrm>
        <a:off x="2799497" y="212659"/>
        <a:ext cx="2453492" cy="460800"/>
      </dsp:txXfrm>
    </dsp:sp>
    <dsp:sp modelId="{6D9E7C3D-E9A6-4516-AB09-73CE7281B239}">
      <dsp:nvSpPr>
        <dsp:cNvPr id="0" name=""/>
        <dsp:cNvSpPr/>
      </dsp:nvSpPr>
      <dsp:spPr>
        <a:xfrm>
          <a:off x="2799497" y="673459"/>
          <a:ext cx="2453492" cy="371398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sym typeface="Symbol" pitchFamily="18" charset="2"/>
            </a:rPr>
            <a:t>Allows </a:t>
          </a:r>
          <a:r>
            <a:rPr lang="en-US" sz="1600" kern="1200" dirty="0" smtClean="0">
              <a:sym typeface="Symbol" pitchFamily="18" charset="2"/>
            </a:rPr>
            <a:t>a response variable Y to be modeled as a linear function of multidimensional feature vector </a:t>
          </a:r>
        </a:p>
        <a:p>
          <a:pPr marL="171450" lvl="1" indent="-171450" algn="l" defTabSz="711200">
            <a:lnSpc>
              <a:spcPct val="90000"/>
            </a:lnSpc>
            <a:spcBef>
              <a:spcPct val="0"/>
            </a:spcBef>
            <a:spcAft>
              <a:spcPct val="15000"/>
            </a:spcAft>
            <a:buChar char="••"/>
          </a:pPr>
          <a:r>
            <a:rPr lang="en-US" sz="1600" i="1" kern="1200" dirty="0" smtClean="0"/>
            <a:t>Y = b0 + b1 X1 + b2 X2.</a:t>
          </a:r>
          <a:endParaRPr lang="en-US" sz="1600" i="1" kern="1200" dirty="0"/>
        </a:p>
        <a:p>
          <a:pPr marL="171450" lvl="1" indent="-171450" algn="l" defTabSz="711200">
            <a:lnSpc>
              <a:spcPct val="90000"/>
            </a:lnSpc>
            <a:spcBef>
              <a:spcPct val="0"/>
            </a:spcBef>
            <a:spcAft>
              <a:spcPct val="15000"/>
            </a:spcAft>
            <a:buChar char="••"/>
          </a:pPr>
          <a:r>
            <a:rPr lang="en-US" sz="1600" kern="1200" dirty="0" smtClean="0"/>
            <a:t>Many nonlinear functions can be transformed into the above</a:t>
          </a:r>
          <a:endParaRPr lang="en-US" sz="1600" kern="1200" dirty="0"/>
        </a:p>
      </dsp:txBody>
      <dsp:txXfrm>
        <a:off x="2799497" y="673459"/>
        <a:ext cx="2453492" cy="3713985"/>
      </dsp:txXfrm>
    </dsp:sp>
    <dsp:sp modelId="{50F21252-E678-417C-8EC8-8DED8468328C}">
      <dsp:nvSpPr>
        <dsp:cNvPr id="0" name=""/>
        <dsp:cNvSpPr/>
      </dsp:nvSpPr>
      <dsp:spPr>
        <a:xfrm>
          <a:off x="5596478" y="212659"/>
          <a:ext cx="2453492"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u="none" kern="1200" dirty="0" smtClean="0"/>
            <a:t>Log-linear models</a:t>
          </a:r>
          <a:endParaRPr lang="en-US" sz="1800" u="none" kern="1200" dirty="0"/>
        </a:p>
      </dsp:txBody>
      <dsp:txXfrm>
        <a:off x="5596478" y="212659"/>
        <a:ext cx="2453492" cy="460800"/>
      </dsp:txXfrm>
    </dsp:sp>
    <dsp:sp modelId="{C5B78FA4-D00F-4A6C-B04D-C92BF3C62C34}">
      <dsp:nvSpPr>
        <dsp:cNvPr id="0" name=""/>
        <dsp:cNvSpPr/>
      </dsp:nvSpPr>
      <dsp:spPr>
        <a:xfrm>
          <a:off x="5596478" y="673459"/>
          <a:ext cx="2453492" cy="371398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sym typeface="Symbol" pitchFamily="18" charset="2"/>
            </a:rPr>
            <a:t>Approximates discrete multidimensional probability distributions</a:t>
          </a:r>
          <a:endParaRPr lang="en-US" sz="1600" kern="1200" dirty="0" smtClean="0"/>
        </a:p>
        <a:p>
          <a:pPr marL="171450" lvl="1" indent="-171450" algn="l" defTabSz="711200">
            <a:lnSpc>
              <a:spcPct val="90000"/>
            </a:lnSpc>
            <a:spcBef>
              <a:spcPct val="0"/>
            </a:spcBef>
            <a:spcAft>
              <a:spcPct val="15000"/>
            </a:spcAft>
            <a:buChar char="••"/>
          </a:pPr>
          <a:r>
            <a:rPr lang="en-US" sz="1600" kern="1200" dirty="0" smtClean="0"/>
            <a:t>Estimate the probability of each point (tuple) in a multi-dimensional space for a set of </a:t>
          </a:r>
          <a:r>
            <a:rPr lang="en-US" sz="1600" kern="1200" dirty="0" err="1" smtClean="0"/>
            <a:t>discretized</a:t>
          </a:r>
          <a:r>
            <a:rPr lang="en-US" sz="1600" kern="1200" dirty="0" smtClean="0"/>
            <a:t> attributes, based on a smaller subset of dimensional combinations</a:t>
          </a:r>
        </a:p>
        <a:p>
          <a:pPr marL="171450" lvl="1" indent="-171450" algn="l" defTabSz="711200">
            <a:lnSpc>
              <a:spcPct val="90000"/>
            </a:lnSpc>
            <a:spcBef>
              <a:spcPct val="0"/>
            </a:spcBef>
            <a:spcAft>
              <a:spcPct val="15000"/>
            </a:spcAft>
            <a:buChar char="••"/>
          </a:pPr>
          <a:r>
            <a:rPr lang="en-US" sz="1600" kern="1200" dirty="0" smtClean="0"/>
            <a:t>Useful for dimensionality reduction and data smoothing</a:t>
          </a:r>
        </a:p>
      </dsp:txBody>
      <dsp:txXfrm>
        <a:off x="5596478" y="673459"/>
        <a:ext cx="2453492" cy="3713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CDA5F-4B05-4F98-886A-AF161271B971}">
      <dsp:nvSpPr>
        <dsp:cNvPr id="0" name=""/>
        <dsp:cNvSpPr/>
      </dsp:nvSpPr>
      <dsp:spPr>
        <a:xfrm>
          <a:off x="2155507" y="2277603"/>
          <a:ext cx="1784985" cy="178498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Relationships</a:t>
          </a:r>
          <a:endParaRPr lang="en-US" sz="1600" kern="1200" dirty="0"/>
        </a:p>
      </dsp:txBody>
      <dsp:txXfrm>
        <a:off x="2416912" y="2539008"/>
        <a:ext cx="1262175" cy="1262175"/>
      </dsp:txXfrm>
    </dsp:sp>
    <dsp:sp modelId="{3BD0233F-192B-4318-AFA3-BD07188A2AB4}">
      <dsp:nvSpPr>
        <dsp:cNvPr id="0" name=""/>
        <dsp:cNvSpPr/>
      </dsp:nvSpPr>
      <dsp:spPr>
        <a:xfrm rot="12900000">
          <a:off x="871449" y="1920360"/>
          <a:ext cx="1510013" cy="508720"/>
        </a:xfrm>
        <a:prstGeom prst="lef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824D53B-591A-405F-BB87-D344CA60427A}">
      <dsp:nvSpPr>
        <dsp:cNvPr id="0" name=""/>
        <dsp:cNvSpPr/>
      </dsp:nvSpPr>
      <dsp:spPr>
        <a:xfrm>
          <a:off x="160123" y="1063372"/>
          <a:ext cx="1695735" cy="135658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28575" rIns="28575" bIns="28575" numCol="1" spcCol="1270" anchor="t" anchorCtr="0">
          <a:noAutofit/>
        </a:bodyPr>
        <a:lstStyle/>
        <a:p>
          <a:pPr lvl="0" algn="l" defTabSz="666750">
            <a:lnSpc>
              <a:spcPct val="90000"/>
            </a:lnSpc>
            <a:spcBef>
              <a:spcPct val="0"/>
            </a:spcBef>
            <a:spcAft>
              <a:spcPct val="35000"/>
            </a:spcAft>
          </a:pPr>
          <a:r>
            <a:rPr lang="en-US" sz="1500" kern="1200" dirty="0" smtClean="0">
              <a:solidFill>
                <a:schemeClr val="bg1"/>
              </a:solidFill>
            </a:rPr>
            <a:t>Distance measurements:</a:t>
          </a:r>
          <a:endParaRPr lang="en-US" sz="1500" kern="1200" dirty="0">
            <a:solidFill>
              <a:schemeClr val="bg1"/>
            </a:solidFill>
          </a:endParaRPr>
        </a:p>
        <a:p>
          <a:pPr marL="114300" lvl="1" indent="-114300" algn="l" defTabSz="533400">
            <a:lnSpc>
              <a:spcPct val="90000"/>
            </a:lnSpc>
            <a:spcBef>
              <a:spcPct val="0"/>
            </a:spcBef>
            <a:spcAft>
              <a:spcPct val="15000"/>
            </a:spcAft>
            <a:buChar char="••"/>
          </a:pPr>
          <a:r>
            <a:rPr lang="en-US" sz="1200" kern="1200" dirty="0" smtClean="0">
              <a:solidFill>
                <a:schemeClr val="bg1"/>
              </a:solidFill>
            </a:rPr>
            <a:t>Euclidian distance</a:t>
          </a:r>
          <a:endParaRPr lang="en-US" sz="1200" kern="1200" dirty="0" smtClean="0">
            <a:solidFill>
              <a:schemeClr val="bg1"/>
            </a:solidFill>
          </a:endParaRPr>
        </a:p>
        <a:p>
          <a:pPr marL="114300" lvl="1" indent="-114300" algn="l" defTabSz="533400">
            <a:lnSpc>
              <a:spcPct val="90000"/>
            </a:lnSpc>
            <a:spcBef>
              <a:spcPct val="0"/>
            </a:spcBef>
            <a:spcAft>
              <a:spcPct val="15000"/>
            </a:spcAft>
            <a:buChar char="••"/>
          </a:pPr>
          <a:r>
            <a:rPr lang="en-US" sz="1200" kern="1200" dirty="0" smtClean="0">
              <a:solidFill>
                <a:schemeClr val="bg1"/>
              </a:solidFill>
            </a:rPr>
            <a:t>Manhattan distance</a:t>
          </a:r>
          <a:endParaRPr lang="en-US" sz="1200" kern="1200" dirty="0" smtClean="0">
            <a:solidFill>
              <a:schemeClr val="bg1"/>
            </a:solidFill>
          </a:endParaRPr>
        </a:p>
        <a:p>
          <a:pPr marL="114300" lvl="1" indent="-114300" algn="l" defTabSz="533400">
            <a:lnSpc>
              <a:spcPct val="90000"/>
            </a:lnSpc>
            <a:spcBef>
              <a:spcPct val="0"/>
            </a:spcBef>
            <a:spcAft>
              <a:spcPct val="15000"/>
            </a:spcAft>
            <a:buChar char="••"/>
          </a:pPr>
          <a:r>
            <a:rPr lang="en-US" sz="1200" kern="1200" dirty="0" smtClean="0">
              <a:solidFill>
                <a:schemeClr val="bg1"/>
              </a:solidFill>
            </a:rPr>
            <a:t>Cosine Similarity</a:t>
          </a:r>
          <a:endParaRPr lang="en-US" sz="1200" kern="1200" dirty="0" smtClean="0">
            <a:solidFill>
              <a:schemeClr val="bg1"/>
            </a:solidFill>
          </a:endParaRPr>
        </a:p>
      </dsp:txBody>
      <dsp:txXfrm>
        <a:off x="199856" y="1103105"/>
        <a:ext cx="1616269" cy="1277122"/>
      </dsp:txXfrm>
    </dsp:sp>
    <dsp:sp modelId="{1F992DE4-EA5C-4A54-A5B7-B51F3D1D6B10}">
      <dsp:nvSpPr>
        <dsp:cNvPr id="0" name=""/>
        <dsp:cNvSpPr/>
      </dsp:nvSpPr>
      <dsp:spPr>
        <a:xfrm rot="16200000">
          <a:off x="2292993" y="1180352"/>
          <a:ext cx="1510013" cy="508720"/>
        </a:xfrm>
        <a:prstGeom prst="lef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0E980D64-0392-437D-A628-DA19151CEAF1}">
      <dsp:nvSpPr>
        <dsp:cNvPr id="0" name=""/>
        <dsp:cNvSpPr/>
      </dsp:nvSpPr>
      <dsp:spPr>
        <a:xfrm>
          <a:off x="2200132" y="1411"/>
          <a:ext cx="1695735" cy="1356588"/>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28575" rIns="28575" bIns="28575" numCol="1" spcCol="1270" anchor="t" anchorCtr="0">
          <a:noAutofit/>
        </a:bodyPr>
        <a:lstStyle/>
        <a:p>
          <a:pPr lvl="0" algn="l" defTabSz="666750">
            <a:lnSpc>
              <a:spcPct val="90000"/>
            </a:lnSpc>
            <a:spcBef>
              <a:spcPct val="0"/>
            </a:spcBef>
            <a:spcAft>
              <a:spcPct val="35000"/>
            </a:spcAft>
          </a:pPr>
          <a:r>
            <a:rPr lang="en-US" sz="1500" kern="1200" dirty="0" smtClean="0">
              <a:solidFill>
                <a:schemeClr val="tx1"/>
              </a:solidFill>
            </a:rPr>
            <a:t>Measurements of Independence:</a:t>
          </a:r>
          <a:endParaRPr lang="en-US" sz="1500" kern="1200" dirty="0" smtClean="0">
            <a:solidFill>
              <a:schemeClr val="tx1"/>
            </a:solidFill>
          </a:endParaRPr>
        </a:p>
        <a:p>
          <a:pPr marL="114300" lvl="1" indent="-114300" algn="l" defTabSz="533400">
            <a:lnSpc>
              <a:spcPct val="90000"/>
            </a:lnSpc>
            <a:spcBef>
              <a:spcPct val="0"/>
            </a:spcBef>
            <a:spcAft>
              <a:spcPct val="15000"/>
            </a:spcAft>
            <a:buChar char="••"/>
          </a:pPr>
          <a:r>
            <a:rPr lang="en-US" sz="1200" kern="1200" dirty="0" smtClean="0">
              <a:solidFill>
                <a:schemeClr val="tx1"/>
              </a:solidFill>
            </a:rPr>
            <a:t>Chi Square</a:t>
          </a:r>
          <a:endParaRPr lang="en-US" sz="1200" kern="1200" dirty="0" smtClean="0">
            <a:solidFill>
              <a:schemeClr val="tx1"/>
            </a:solidFill>
          </a:endParaRPr>
        </a:p>
        <a:p>
          <a:pPr marL="114300" lvl="1" indent="-114300" algn="l" defTabSz="533400">
            <a:lnSpc>
              <a:spcPct val="90000"/>
            </a:lnSpc>
            <a:spcBef>
              <a:spcPct val="0"/>
            </a:spcBef>
            <a:spcAft>
              <a:spcPct val="15000"/>
            </a:spcAft>
            <a:buChar char="••"/>
          </a:pPr>
          <a:r>
            <a:rPr lang="en-US" sz="1200" kern="1200" dirty="0" smtClean="0">
              <a:solidFill>
                <a:schemeClr val="tx1"/>
              </a:solidFill>
            </a:rPr>
            <a:t>Covariance</a:t>
          </a:r>
          <a:endParaRPr lang="en-US" sz="1200" kern="1200" dirty="0" smtClean="0">
            <a:solidFill>
              <a:schemeClr val="tx1"/>
            </a:solidFill>
          </a:endParaRPr>
        </a:p>
        <a:p>
          <a:pPr marL="114300" lvl="1" indent="-114300" algn="l" defTabSz="533400">
            <a:lnSpc>
              <a:spcPct val="90000"/>
            </a:lnSpc>
            <a:spcBef>
              <a:spcPct val="0"/>
            </a:spcBef>
            <a:spcAft>
              <a:spcPct val="15000"/>
            </a:spcAft>
            <a:buChar char="••"/>
          </a:pPr>
          <a:r>
            <a:rPr lang="en-US" sz="1200" kern="1200" dirty="0" smtClean="0">
              <a:solidFill>
                <a:schemeClr val="tx1"/>
              </a:solidFill>
            </a:rPr>
            <a:t>Correlation</a:t>
          </a:r>
          <a:endParaRPr lang="en-US" sz="1200" kern="1200" dirty="0" smtClean="0">
            <a:solidFill>
              <a:schemeClr val="tx1"/>
            </a:solidFill>
          </a:endParaRPr>
        </a:p>
      </dsp:txBody>
      <dsp:txXfrm>
        <a:off x="2239865" y="41144"/>
        <a:ext cx="1616269" cy="1277122"/>
      </dsp:txXfrm>
    </dsp:sp>
    <dsp:sp modelId="{B7FDC2C5-BE4B-47AC-8194-D4A335B8797B}">
      <dsp:nvSpPr>
        <dsp:cNvPr id="0" name=""/>
        <dsp:cNvSpPr/>
      </dsp:nvSpPr>
      <dsp:spPr>
        <a:xfrm rot="19500000">
          <a:off x="3714536" y="1920360"/>
          <a:ext cx="1510013" cy="508720"/>
        </a:xfrm>
        <a:prstGeom prst="lef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E890FEA-929F-47C6-9A3A-4765C834610D}">
      <dsp:nvSpPr>
        <dsp:cNvPr id="0" name=""/>
        <dsp:cNvSpPr/>
      </dsp:nvSpPr>
      <dsp:spPr>
        <a:xfrm>
          <a:off x="4240140" y="1063372"/>
          <a:ext cx="1695735" cy="1356588"/>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28575" rIns="28575" bIns="28575" numCol="1" spcCol="1270" anchor="t" anchorCtr="0">
          <a:noAutofit/>
        </a:bodyPr>
        <a:lstStyle/>
        <a:p>
          <a:pPr lvl="0" algn="l" defTabSz="666750">
            <a:lnSpc>
              <a:spcPct val="90000"/>
            </a:lnSpc>
            <a:spcBef>
              <a:spcPct val="0"/>
            </a:spcBef>
            <a:spcAft>
              <a:spcPct val="35000"/>
            </a:spcAft>
          </a:pPr>
          <a:r>
            <a:rPr lang="en-US" sz="1500" kern="1200" dirty="0" smtClean="0"/>
            <a:t>Measurements of Comparison:</a:t>
          </a:r>
          <a:endParaRPr lang="en-US" sz="1500" kern="1200" dirty="0"/>
        </a:p>
        <a:p>
          <a:pPr marL="114300" lvl="1" indent="-114300" algn="l" defTabSz="533400">
            <a:lnSpc>
              <a:spcPct val="90000"/>
            </a:lnSpc>
            <a:spcBef>
              <a:spcPct val="0"/>
            </a:spcBef>
            <a:spcAft>
              <a:spcPct val="15000"/>
            </a:spcAft>
            <a:buChar char="••"/>
          </a:pPr>
          <a:r>
            <a:rPr lang="en-US" sz="1200" kern="1200" dirty="0" smtClean="0"/>
            <a:t>Regression (single and multiple)</a:t>
          </a:r>
          <a:endParaRPr lang="en-US" sz="1200" kern="1200" dirty="0" smtClean="0"/>
        </a:p>
        <a:p>
          <a:pPr marL="114300" lvl="1" indent="-114300" algn="l" defTabSz="533400">
            <a:lnSpc>
              <a:spcPct val="90000"/>
            </a:lnSpc>
            <a:spcBef>
              <a:spcPct val="0"/>
            </a:spcBef>
            <a:spcAft>
              <a:spcPct val="15000"/>
            </a:spcAft>
            <a:buChar char="••"/>
          </a:pPr>
          <a:r>
            <a:rPr lang="en-US" sz="1200" kern="1200" dirty="0" smtClean="0"/>
            <a:t>ANOVA</a:t>
          </a:r>
          <a:endParaRPr lang="en-US" sz="1200" kern="1200" dirty="0"/>
        </a:p>
      </dsp:txBody>
      <dsp:txXfrm>
        <a:off x="4279873" y="1103105"/>
        <a:ext cx="1616269" cy="127712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475" cy="46498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9" y="1"/>
            <a:ext cx="3038475" cy="464980"/>
          </a:xfrm>
          <a:prstGeom prst="rect">
            <a:avLst/>
          </a:prstGeom>
        </p:spPr>
        <p:txBody>
          <a:bodyPr vert="horz" lIns="91440" tIns="45720" rIns="91440" bIns="45720" rtlCol="0"/>
          <a:lstStyle>
            <a:lvl1pPr algn="r">
              <a:defRPr sz="1200"/>
            </a:lvl1pPr>
          </a:lstStyle>
          <a:p>
            <a:fld id="{ED14B227-B172-4D5E-9380-0A8CDEE3C75C}" type="datetimeFigureOut">
              <a:rPr lang="en-US" smtClean="0"/>
              <a:pPr/>
              <a:t>9/14/2016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510"/>
            <a:ext cx="5607050" cy="41832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823"/>
            <a:ext cx="3038475" cy="46498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9" y="8829823"/>
            <a:ext cx="3038475" cy="464980"/>
          </a:xfrm>
          <a:prstGeom prst="rect">
            <a:avLst/>
          </a:prstGeom>
        </p:spPr>
        <p:txBody>
          <a:bodyPr vert="horz" lIns="91440" tIns="45720" rIns="91440" bIns="45720" rtlCol="0" anchor="b"/>
          <a:lstStyle>
            <a:lvl1pPr algn="r">
              <a:defRPr sz="1200"/>
            </a:lvl1pPr>
          </a:lstStyle>
          <a:p>
            <a:fld id="{66629906-2524-479D-A3E1-72762C5B69E0}" type="slidenum">
              <a:rPr lang="en-US" smtClean="0"/>
              <a:pPr/>
              <a:t>‹#›</a:t>
            </a:fld>
            <a:endParaRPr lang="en-US"/>
          </a:p>
        </p:txBody>
      </p:sp>
    </p:spTree>
    <p:extLst>
      <p:ext uri="{BB962C8B-B14F-4D97-AF65-F5344CB8AC3E}">
        <p14:creationId xmlns:p14="http://schemas.microsoft.com/office/powerpoint/2010/main" val="4081477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http://neoacademic.com/2009/09/10/a-plain-english-explanation-of-correlation/</a:t>
            </a:r>
            <a:endParaRPr lang="en-US" dirty="0"/>
          </a:p>
        </p:txBody>
      </p:sp>
      <p:sp>
        <p:nvSpPr>
          <p:cNvPr id="4" name="Slide Number Placeholder 3"/>
          <p:cNvSpPr>
            <a:spLocks noGrp="1"/>
          </p:cNvSpPr>
          <p:nvPr>
            <p:ph type="sldNum" sz="quarter" idx="10"/>
          </p:nvPr>
        </p:nvSpPr>
        <p:spPr/>
        <p:txBody>
          <a:bodyPr/>
          <a:lstStyle/>
          <a:p>
            <a:fld id="{66629906-2524-479D-A3E1-72762C5B69E0}" type="slidenum">
              <a:rPr lang="en-US" smtClean="0"/>
              <a:pPr/>
              <a:t>4</a:t>
            </a:fld>
            <a:endParaRPr lang="en-US"/>
          </a:p>
        </p:txBody>
      </p:sp>
    </p:spTree>
    <p:extLst>
      <p:ext uri="{BB962C8B-B14F-4D97-AF65-F5344CB8AC3E}">
        <p14:creationId xmlns:p14="http://schemas.microsoft.com/office/powerpoint/2010/main" val="159380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r>
              <a:rPr lang="en-US" dirty="0" smtClean="0"/>
              <a:t>The greater the calculated chi-square value, the more likely the sample does not conform to the expected frequencies, and therefore you would reject the null hypothesis</a:t>
            </a:r>
          </a:p>
        </p:txBody>
      </p:sp>
    </p:spTree>
    <p:extLst>
      <p:ext uri="{BB962C8B-B14F-4D97-AF65-F5344CB8AC3E}">
        <p14:creationId xmlns:p14="http://schemas.microsoft.com/office/powerpoint/2010/main" val="3649622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p &gt; 0.5 with 1 </a:t>
            </a:r>
            <a:r>
              <a:rPr lang="en-US" baseline="0" dirty="0" err="1" smtClean="0"/>
              <a:t>df</a:t>
            </a:r>
            <a:r>
              <a:rPr lang="en-US" baseline="0" dirty="0" smtClean="0"/>
              <a:t>, Chi square must be &lt; 4.</a:t>
            </a:r>
            <a:endParaRPr lang="en-US" dirty="0"/>
          </a:p>
        </p:txBody>
      </p:sp>
      <p:sp>
        <p:nvSpPr>
          <p:cNvPr id="4" name="Slide Number Placeholder 3"/>
          <p:cNvSpPr>
            <a:spLocks noGrp="1"/>
          </p:cNvSpPr>
          <p:nvPr>
            <p:ph type="sldNum" sz="quarter" idx="10"/>
          </p:nvPr>
        </p:nvSpPr>
        <p:spPr/>
        <p:txBody>
          <a:bodyPr/>
          <a:lstStyle/>
          <a:p>
            <a:fld id="{66629906-2524-479D-A3E1-72762C5B69E0}" type="slidenum">
              <a:rPr lang="en-US" smtClean="0"/>
              <a:pPr/>
              <a:t>6</a:t>
            </a:fld>
            <a:endParaRPr lang="en-US"/>
          </a:p>
        </p:txBody>
      </p:sp>
    </p:spTree>
    <p:extLst>
      <p:ext uri="{BB962C8B-B14F-4D97-AF65-F5344CB8AC3E}">
        <p14:creationId xmlns:p14="http://schemas.microsoft.com/office/powerpoint/2010/main" val="271236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B9E04364-D95A-435D-BB76-648F918290A9}" type="slidenum">
              <a:rPr lang="en-US" smtClean="0"/>
              <a:pPr/>
              <a:t>12</a:t>
            </a:fld>
            <a:endParaRPr lang="en-US" smtClean="0"/>
          </a:p>
        </p:txBody>
      </p:sp>
      <p:sp>
        <p:nvSpPr>
          <p:cNvPr id="109571" name="Rectangle 2"/>
          <p:cNvSpPr>
            <a:spLocks noGrp="1" noRot="1" noChangeAspect="1" noChangeArrowheads="1" noTextEdit="1"/>
          </p:cNvSpPr>
          <p:nvPr>
            <p:ph type="sldImg"/>
          </p:nvPr>
        </p:nvSpPr>
        <p:spPr>
          <a:xfrm>
            <a:off x="1181100" y="696913"/>
            <a:ext cx="4649788" cy="3486150"/>
          </a:xfrm>
          <a:ln/>
        </p:spPr>
      </p:sp>
      <p:sp>
        <p:nvSpPr>
          <p:cNvPr id="1095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845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8C300F7C-AC2E-4A5E-9AD3-36A77CD7F6B2}" type="slidenum">
              <a:rPr lang="en-US"/>
              <a:pPr/>
              <a:t>13</a:t>
            </a:fld>
            <a:endParaRPr lang="en-US"/>
          </a:p>
        </p:txBody>
      </p:sp>
    </p:spTree>
    <p:extLst>
      <p:ext uri="{BB962C8B-B14F-4D97-AF65-F5344CB8AC3E}">
        <p14:creationId xmlns:p14="http://schemas.microsoft.com/office/powerpoint/2010/main" val="391874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cross-validation, you make a fixed number of folds (or partitions) of the data, run the analysis on each fold, and then average the overall error estimate.</a:t>
            </a:r>
          </a:p>
          <a:p>
            <a:endParaRPr lang="en-US" dirty="0"/>
          </a:p>
        </p:txBody>
      </p:sp>
      <p:sp>
        <p:nvSpPr>
          <p:cNvPr id="4" name="Slide Number Placeholder 3"/>
          <p:cNvSpPr>
            <a:spLocks noGrp="1"/>
          </p:cNvSpPr>
          <p:nvPr>
            <p:ph type="sldNum" sz="quarter" idx="10"/>
          </p:nvPr>
        </p:nvSpPr>
        <p:spPr/>
        <p:txBody>
          <a:bodyPr/>
          <a:lstStyle/>
          <a:p>
            <a:fld id="{66629906-2524-479D-A3E1-72762C5B69E0}" type="slidenum">
              <a:rPr lang="en-US" smtClean="0"/>
              <a:pPr/>
              <a:t>19</a:t>
            </a:fld>
            <a:endParaRPr lang="en-US"/>
          </a:p>
        </p:txBody>
      </p:sp>
    </p:spTree>
    <p:extLst>
      <p:ext uri="{BB962C8B-B14F-4D97-AF65-F5344CB8AC3E}">
        <p14:creationId xmlns:p14="http://schemas.microsoft.com/office/powerpoint/2010/main" val="17851362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smtClean="0"/>
              <a:t>Title Page</a:t>
            </a:r>
            <a:endParaRPr lang="en-US" dirty="0"/>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36BA4E70-8113-444C-94DD-3B031442FE90}" type="datetime1">
              <a:rPr lang="en-US" smtClean="0"/>
              <a:pPr/>
              <a:t>9/14/2016</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0A50DF-0D22-4511-989E-5BE5EAC7B3C9}" type="datetime1">
              <a:rPr lang="en-US" smtClean="0"/>
              <a:pPr/>
              <a:t>9/14/2016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9619CF-F13C-4894-B0B2-D6402675EBEE}" type="datetime1">
              <a:rPr lang="en-US" smtClean="0"/>
              <a:pPr/>
              <a:t>9/14/2016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smtClean="0"/>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AD99B6-44BC-45D1-8CAF-98581CA31974}" type="datetime1">
              <a:rPr lang="en-US" smtClean="0"/>
              <a:pPr/>
              <a:t>9/14/2016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7B6E53-DB79-4E94-9955-F3ABB4B56D6B}" type="datetime1">
              <a:rPr lang="en-US" smtClean="0"/>
              <a:pPr/>
              <a:t>9/14/2016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3014AE-2E09-497F-977F-F5C36467479A}" type="datetime1">
              <a:rPr lang="en-US" smtClean="0"/>
              <a:pPr/>
              <a:t>9/14/2016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F47C-E4FA-4B2A-98CE-BDF0459B2170}" type="datetime1">
              <a:rPr lang="en-US" smtClean="0"/>
              <a:pPr/>
              <a:t>9/14/2016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8A113F-1492-422D-8123-A5D2E1051A01}" type="datetime1">
              <a:rPr lang="en-US" smtClean="0"/>
              <a:pPr/>
              <a:t>9/14/2016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CE113-E811-4E0F-AD84-21D1F213FB81}" type="datetime1">
              <a:rPr lang="en-US" smtClean="0"/>
              <a:pPr/>
              <a:t>9/14/2016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BB4050-395D-470A-881B-A4252DACE676}" type="datetime1">
              <a:rPr lang="en-US" smtClean="0"/>
              <a:pPr/>
              <a:t>9/14/2016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819D5F-2C2D-4173-BCE8-3097F77DB99B}" type="datetime1">
              <a:rPr lang="en-US" smtClean="0"/>
              <a:pPr/>
              <a:t>9/14/2016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4EA5B-D2CE-4352-B635-B0818357B1FF}" type="datetime1">
              <a:rPr lang="en-US" smtClean="0"/>
              <a:pPr/>
              <a:t>9/14/2016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11163" y="1143000"/>
            <a:ext cx="408305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143000"/>
            <a:ext cx="408305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3820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81000" y="1447800"/>
            <a:ext cx="8382000" cy="5029200"/>
          </a:xfrm>
        </p:spPr>
        <p:txBody>
          <a:bodyPr/>
          <a:lstStyle/>
          <a:p>
            <a:pPr lvl="0"/>
            <a:endParaRPr lang="en-US" noProof="0" smtClean="0"/>
          </a:p>
        </p:txBody>
      </p:sp>
      <p:sp>
        <p:nvSpPr>
          <p:cNvPr id="4" name="Rectangle 2059"/>
          <p:cNvSpPr>
            <a:spLocks noGrp="1" noChangeArrowheads="1"/>
          </p:cNvSpPr>
          <p:nvPr>
            <p:ph type="dt" sz="half" idx="10"/>
          </p:nvPr>
        </p:nvSpPr>
        <p:spPr>
          <a:ln/>
        </p:spPr>
        <p:txBody>
          <a:bodyPr/>
          <a:lstStyle>
            <a:lvl1pPr>
              <a:defRPr/>
            </a:lvl1pPr>
          </a:lstStyle>
          <a:p>
            <a:pPr>
              <a:defRPr/>
            </a:pPr>
            <a:fld id="{5A8BDA84-58C9-4406-946D-DF2E86DE3608}" type="datetime4">
              <a:rPr lang="en-US"/>
              <a:pPr>
                <a:defRPr/>
              </a:pPr>
              <a:t>September 14, 2016</a:t>
            </a:fld>
            <a:endParaRPr lang="en-US"/>
          </a:p>
        </p:txBody>
      </p:sp>
      <p:sp>
        <p:nvSpPr>
          <p:cNvPr id="5" name="Rectangle 2060"/>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6" name="Rectangle 2061"/>
          <p:cNvSpPr>
            <a:spLocks noGrp="1" noChangeArrowheads="1"/>
          </p:cNvSpPr>
          <p:nvPr>
            <p:ph type="sldNum" sz="quarter" idx="12"/>
          </p:nvPr>
        </p:nvSpPr>
        <p:spPr>
          <a:ln/>
        </p:spPr>
        <p:txBody>
          <a:bodyPr/>
          <a:lstStyle>
            <a:lvl1pPr>
              <a:defRPr/>
            </a:lvl1pPr>
          </a:lstStyle>
          <a:p>
            <a:pPr>
              <a:defRPr/>
            </a:pPr>
            <a:fld id="{F677E5BE-6E28-4789-8253-3C5ACC639799}" type="slidenum">
              <a:rPr lang="en-US"/>
              <a:pPr>
                <a:defRPr/>
              </a:pPr>
              <a:t>‹#›</a:t>
            </a:fld>
            <a:endParaRPr lang="en-US"/>
          </a:p>
        </p:txBody>
      </p:sp>
    </p:spTree>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93038"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447800"/>
            <a:ext cx="4114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4478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0" y="40386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152400" y="6477000"/>
            <a:ext cx="1905000" cy="381000"/>
          </a:xfrm>
        </p:spPr>
        <p:txBody>
          <a:bodyPr/>
          <a:lstStyle>
            <a:lvl1pPr>
              <a:defRPr/>
            </a:lvl1pPr>
          </a:lstStyle>
          <a:p>
            <a:fld id="{08834559-7210-4504-95E2-D26995E33C1A}" type="datetime4">
              <a:rPr lang="en-US"/>
              <a:pPr/>
              <a:t>September 14, 2016</a:t>
            </a:fld>
            <a:endParaRPr lang="en-US"/>
          </a:p>
        </p:txBody>
      </p:sp>
      <p:sp>
        <p:nvSpPr>
          <p:cNvPr id="7" name="Footer Placeholder 6"/>
          <p:cNvSpPr>
            <a:spLocks noGrp="1"/>
          </p:cNvSpPr>
          <p:nvPr>
            <p:ph type="ftr" sz="quarter" idx="11"/>
          </p:nvPr>
        </p:nvSpPr>
        <p:spPr>
          <a:xfrm>
            <a:off x="3124200" y="6477000"/>
            <a:ext cx="2895600" cy="381000"/>
          </a:xfrm>
        </p:spPr>
        <p:txBody>
          <a:bodyPr/>
          <a:lstStyle>
            <a:lvl1pPr>
              <a:defRPr/>
            </a:lvl1pPr>
          </a:lstStyle>
          <a:p>
            <a:r>
              <a:rPr lang="en-US"/>
              <a:t>Data Mining: Concepts and Techniques</a:t>
            </a:r>
          </a:p>
        </p:txBody>
      </p:sp>
      <p:sp>
        <p:nvSpPr>
          <p:cNvPr id="8" name="Slide Number Placeholder 7"/>
          <p:cNvSpPr>
            <a:spLocks noGrp="1"/>
          </p:cNvSpPr>
          <p:nvPr>
            <p:ph type="sldNum" sz="quarter" idx="12"/>
          </p:nvPr>
        </p:nvSpPr>
        <p:spPr>
          <a:xfrm>
            <a:off x="7239000" y="6477000"/>
            <a:ext cx="1905000" cy="381000"/>
          </a:xfrm>
        </p:spPr>
        <p:txBody>
          <a:bodyPr/>
          <a:lstStyle>
            <a:lvl1pPr>
              <a:defRPr/>
            </a:lvl1pPr>
          </a:lstStyle>
          <a:p>
            <a:fld id="{8AEDA28C-9509-4C2D-B43E-1076C0A98735}" type="slidenum">
              <a:rPr lang="en-US"/>
              <a:pPr/>
              <a:t>‹#›</a:t>
            </a:fld>
            <a:endParaRPr lang="en-US"/>
          </a:p>
        </p:txBody>
      </p:sp>
    </p:spTree>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381000"/>
            <a:ext cx="7793038"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4800" y="14478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4478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04800" y="40386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572000" y="40386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52400" y="6477000"/>
            <a:ext cx="1905000" cy="381000"/>
          </a:xfrm>
        </p:spPr>
        <p:txBody>
          <a:bodyPr/>
          <a:lstStyle>
            <a:lvl1pPr>
              <a:defRPr/>
            </a:lvl1pPr>
          </a:lstStyle>
          <a:p>
            <a:fld id="{E4FB9491-EA03-40AB-903D-3201B521B676}" type="datetime4">
              <a:rPr lang="en-US"/>
              <a:pPr/>
              <a:t>September 14, 2016</a:t>
            </a:fld>
            <a:endParaRPr lang="en-US"/>
          </a:p>
        </p:txBody>
      </p:sp>
      <p:sp>
        <p:nvSpPr>
          <p:cNvPr id="8" name="Footer Placeholder 7"/>
          <p:cNvSpPr>
            <a:spLocks noGrp="1"/>
          </p:cNvSpPr>
          <p:nvPr>
            <p:ph type="ftr" sz="quarter" idx="11"/>
          </p:nvPr>
        </p:nvSpPr>
        <p:spPr>
          <a:xfrm>
            <a:off x="3124200" y="6477000"/>
            <a:ext cx="2895600" cy="381000"/>
          </a:xfrm>
        </p:spPr>
        <p:txBody>
          <a:bodyPr/>
          <a:lstStyle>
            <a:lvl1pPr>
              <a:defRPr/>
            </a:lvl1pPr>
          </a:lstStyle>
          <a:p>
            <a:r>
              <a:rPr lang="en-US"/>
              <a:t>Data Mining: Concepts and Techniques</a:t>
            </a:r>
          </a:p>
        </p:txBody>
      </p:sp>
      <p:sp>
        <p:nvSpPr>
          <p:cNvPr id="9" name="Slide Number Placeholder 8"/>
          <p:cNvSpPr>
            <a:spLocks noGrp="1"/>
          </p:cNvSpPr>
          <p:nvPr>
            <p:ph type="sldNum" sz="quarter" idx="12"/>
          </p:nvPr>
        </p:nvSpPr>
        <p:spPr>
          <a:xfrm>
            <a:off x="7239000" y="6477000"/>
            <a:ext cx="1905000" cy="381000"/>
          </a:xfrm>
        </p:spPr>
        <p:txBody>
          <a:bodyPr/>
          <a:lstStyle>
            <a:lvl1pPr>
              <a:defRPr/>
            </a:lvl1pPr>
          </a:lstStyle>
          <a:p>
            <a:fld id="{45F20944-A4C7-42FB-A881-3002D2DF7EB6}" type="slidenum">
              <a:rPr lang="en-US"/>
              <a:pPr/>
              <a:t>‹#›</a:t>
            </a:fld>
            <a:endParaRPr 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smtClean="0"/>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40D572E-F75F-4490-A1A2-7BA1F79CA133}" type="datetime1">
              <a:rPr lang="en-US" smtClean="0"/>
              <a:pPr/>
              <a:t>9/14/2016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93038"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447800"/>
            <a:ext cx="4114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572000" y="1447800"/>
            <a:ext cx="4114800" cy="5029200"/>
          </a:xfrm>
        </p:spPr>
        <p:txBody>
          <a:bodyPr/>
          <a:lstStyle/>
          <a:p>
            <a:endParaRPr lang="en-US"/>
          </a:p>
        </p:txBody>
      </p:sp>
      <p:sp>
        <p:nvSpPr>
          <p:cNvPr id="5" name="Date Placeholder 4"/>
          <p:cNvSpPr>
            <a:spLocks noGrp="1"/>
          </p:cNvSpPr>
          <p:nvPr>
            <p:ph type="dt" sz="half" idx="10"/>
          </p:nvPr>
        </p:nvSpPr>
        <p:spPr>
          <a:xfrm>
            <a:off x="152400" y="6477000"/>
            <a:ext cx="1905000" cy="381000"/>
          </a:xfrm>
        </p:spPr>
        <p:txBody>
          <a:bodyPr/>
          <a:lstStyle>
            <a:lvl1pPr>
              <a:defRPr/>
            </a:lvl1pPr>
          </a:lstStyle>
          <a:p>
            <a:fld id="{A06DD897-D751-4C3C-AA27-CD6F1531E5A4}" type="datetime4">
              <a:rPr lang="en-US"/>
              <a:pPr/>
              <a:t>September 14, 2016</a:t>
            </a:fld>
            <a:endParaRPr lang="en-US"/>
          </a:p>
        </p:txBody>
      </p:sp>
      <p:sp>
        <p:nvSpPr>
          <p:cNvPr id="6" name="Footer Placeholder 5"/>
          <p:cNvSpPr>
            <a:spLocks noGrp="1"/>
          </p:cNvSpPr>
          <p:nvPr>
            <p:ph type="ftr" sz="quarter" idx="11"/>
          </p:nvPr>
        </p:nvSpPr>
        <p:spPr>
          <a:xfrm>
            <a:off x="3124200" y="6477000"/>
            <a:ext cx="2895600" cy="381000"/>
          </a:xfrm>
        </p:spPr>
        <p:txBody>
          <a:bodyPr/>
          <a:lstStyle>
            <a:lvl1pPr>
              <a:defRPr/>
            </a:lvl1pPr>
          </a:lstStyle>
          <a:p>
            <a:r>
              <a:rPr lang="en-US"/>
              <a:t>Data Mining: Concepts and Techniques</a:t>
            </a:r>
          </a:p>
        </p:txBody>
      </p:sp>
      <p:sp>
        <p:nvSpPr>
          <p:cNvPr id="7" name="Slide Number Placeholder 6"/>
          <p:cNvSpPr>
            <a:spLocks noGrp="1"/>
          </p:cNvSpPr>
          <p:nvPr>
            <p:ph type="sldNum" sz="quarter" idx="12"/>
          </p:nvPr>
        </p:nvSpPr>
        <p:spPr>
          <a:xfrm>
            <a:off x="7239000" y="6477000"/>
            <a:ext cx="1905000" cy="381000"/>
          </a:xfrm>
        </p:spPr>
        <p:txBody>
          <a:bodyPr/>
          <a:lstStyle>
            <a:lvl1pPr>
              <a:defRPr/>
            </a:lvl1pPr>
          </a:lstStyle>
          <a:p>
            <a:fld id="{AC37DED2-A907-41D6-866F-457D38A00043}" type="slidenum">
              <a:rPr lang="en-US"/>
              <a:pPr/>
              <a:t>‹#›</a:t>
            </a:fld>
            <a:endParaRPr lang="en-US"/>
          </a:p>
        </p:txBody>
      </p:sp>
    </p:spTree>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CS490D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9383EBDA-1A59-430E-AC19-CEEBA612A810}" type="slidenum">
              <a:rPr lang="en-US"/>
              <a:pPr/>
              <a:t>‹#›</a:t>
            </a:fld>
            <a:endParaRPr lang="en-US"/>
          </a:p>
        </p:txBody>
      </p:sp>
    </p:spTree>
  </p:cSld>
  <p:clrMapOvr>
    <a:masterClrMapping/>
  </p:clrMapOvr>
  <p:transition spd="med">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9"/>
          <p:cNvSpPr>
            <a:spLocks noGrp="1" noChangeArrowheads="1"/>
          </p:cNvSpPr>
          <p:nvPr>
            <p:ph type="dt" sz="half" idx="10"/>
          </p:nvPr>
        </p:nvSpPr>
        <p:spPr>
          <a:ln/>
        </p:spPr>
        <p:txBody>
          <a:bodyPr/>
          <a:lstStyle>
            <a:lvl1pPr>
              <a:defRPr/>
            </a:lvl1pPr>
          </a:lstStyle>
          <a:p>
            <a:pPr>
              <a:defRPr/>
            </a:pPr>
            <a:fld id="{368F560D-F84E-4014-AFF0-EC9E855F128B}" type="datetime1">
              <a:rPr lang="en-US"/>
              <a:pPr>
                <a:defRPr/>
              </a:pPr>
              <a:t>9/14/2016</a:t>
            </a:fld>
            <a:endParaRPr lang="en-US"/>
          </a:p>
        </p:txBody>
      </p:sp>
      <p:sp>
        <p:nvSpPr>
          <p:cNvPr id="6" name="Rectangle 2060"/>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ln/>
        </p:spPr>
        <p:txBody>
          <a:bodyPr/>
          <a:lstStyle>
            <a:lvl1pPr>
              <a:defRPr/>
            </a:lvl1pPr>
          </a:lstStyle>
          <a:p>
            <a:pPr>
              <a:defRPr/>
            </a:pPr>
            <a:fld id="{B59678F4-86E3-4AFC-9CF9-7925033414A9}" type="slidenum">
              <a:rPr lang="en-US"/>
              <a:pPr>
                <a:defRPr/>
              </a:pPr>
              <a:t>‹#›</a:t>
            </a:fld>
            <a:endParaRPr lang="en-US"/>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B73927-5083-42EC-9241-62C11BEF15E7}" type="datetime1">
              <a:rPr lang="en-US" smtClean="0"/>
              <a:pPr/>
              <a:t>9/14/2016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F943927-9D6D-4C74-BB31-3BD8A9B02312}" type="datetime1">
              <a:rPr lang="en-US" smtClean="0"/>
              <a:pPr/>
              <a:t>9/14/2016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31C99540-56BA-4765-BDED-E92733341E9C}" type="datetime1">
              <a:rPr lang="en-US" smtClean="0"/>
              <a:pPr/>
              <a:t>9/14/2016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r>
              <a:rPr lang="en-US" b="1" dirty="0" smtClean="0"/>
              <a:t>IT-790  </a:t>
            </a:r>
            <a:r>
              <a:rPr lang="en-US" b="1" dirty="0" smtClean="0">
                <a:latin typeface="Calibri"/>
              </a:rPr>
              <a:t>•  </a:t>
            </a:r>
            <a:r>
              <a:rPr lang="en-US" b="1" dirty="0" smtClean="0"/>
              <a:t>ICP-690  </a:t>
            </a:r>
            <a:r>
              <a:rPr lang="en-US" b="1" dirty="0" smtClean="0">
                <a:latin typeface="Calibri"/>
              </a:rPr>
              <a:t>•  </a:t>
            </a:r>
            <a:r>
              <a:rPr lang="en-US" b="1" dirty="0" smtClean="0"/>
              <a:t>HADM-690   Spring 2013</a:t>
            </a:r>
            <a:endParaRPr lang="en-US" dirty="0" smtClean="0"/>
          </a:p>
          <a:p>
            <a:r>
              <a:rPr lang="en-US" b="1" dirty="0" smtClean="0"/>
              <a:t>Quality Management:  Six Sigma Greenbelt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88DB4E7A-C1B1-C24D-81B4-E5D54657DD52}" type="slidenum">
              <a:rPr lang="en-US" smtClean="0"/>
              <a:pPr/>
              <a:t>‹#›</a:t>
            </a:fld>
            <a:endParaRPr lang="en-US" dirty="0"/>
          </a:p>
        </p:txBody>
      </p:sp>
      <p:pic>
        <p:nvPicPr>
          <p:cNvPr id="138242" name="Picture 2"/>
          <p:cNvPicPr>
            <a:picLocks noChangeAspect="1" noChangeArrowheads="1"/>
          </p:cNvPicPr>
          <p:nvPr userDrawn="1"/>
        </p:nvPicPr>
        <p:blipFill>
          <a:blip r:embed="rId35"/>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hf hdr="0" ftr="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www.biz.uiowa.edu/faculty/jledolter/datamining/datatext.html" TargetMode="External"/><Relationship Id="rId2" Type="http://schemas.openxmlformats.org/officeDocument/2006/relationships/slideLayout" Target="../slideLayouts/slideLayout19.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5.bin"/><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brandcheerleader.com/2015/02/13/bright-cellars-3/?n_id=ff&amp;a_id=fcs" TargetMode="External"/><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guidetodatamining.com/" TargetMode="External"/><Relationship Id="rId1" Type="http://schemas.openxmlformats.org/officeDocument/2006/relationships/slideLayout" Target="../slideLayouts/slideLayout19.xml"/><Relationship Id="rId5" Type="http://schemas.openxmlformats.org/officeDocument/2006/relationships/hyperlink" Target="https://store.enthought.com/downloads/#default" TargetMode="Externa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guidetodatamining.com/assets/data/BX-Dump.zip"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hyperlink" Target="http://guidetodatamining.com/assets/data/Movie_Ratings.csv" TargetMode="Externa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www.biz.uiowa.edu/faculty/jledolter/DataMining/oj.csv" TargetMode="Externa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xml"/><Relationship Id="rId7" Type="http://schemas.openxmlformats.org/officeDocument/2006/relationships/image" Target="../media/image25.png"/><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image" Target="../media/image24.png"/><Relationship Id="rId5" Type="http://schemas.openxmlformats.org/officeDocument/2006/relationships/image" Target="../media/image23.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hyperlink" Target="https://graphpad.com/quickcalcs/PValue1.cfm"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1.png"/><Relationship Id="rId7" Type="http://schemas.openxmlformats.org/officeDocument/2006/relationships/image" Target="../media/image29.wmf"/><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8.wmf"/><Relationship Id="rId4" Type="http://schemas.openxmlformats.org/officeDocument/2006/relationships/oleObject" Target="../embeddings/oleObject2.bin"/><Relationship Id="rId9" Type="http://schemas.openxmlformats.org/officeDocument/2006/relationships/image" Target="../media/image30.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smtClean="0"/>
              <a:t>IT-533</a:t>
            </a:r>
            <a:r>
              <a:rPr lang="en-US" sz="4000" dirty="0" smtClean="0"/>
              <a:t>: Data Mining</a:t>
            </a:r>
            <a:endParaRPr lang="en-US" sz="4000" dirty="0"/>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smtClean="0"/>
              <a:t>Week 4</a:t>
            </a:r>
          </a:p>
          <a:p>
            <a:r>
              <a:rPr lang="en-US" sz="2800" dirty="0" smtClean="0"/>
              <a:t>Sonja Streuber</a:t>
            </a:r>
            <a:endParaRPr lang="en-US" sz="2800" dirty="0"/>
          </a:p>
        </p:txBody>
      </p:sp>
      <p:pic>
        <p:nvPicPr>
          <p:cNvPr id="2050" name="Picture 2" descr="http://techfruit.com/wp-content/uploads/2013/05/data-mining.png"/>
          <p:cNvPicPr>
            <a:picLocks noChangeAspect="1" noChangeArrowheads="1"/>
          </p:cNvPicPr>
          <p:nvPr/>
        </p:nvPicPr>
        <p:blipFill>
          <a:blip r:embed="rId2"/>
          <a:srcRect/>
          <a:stretch>
            <a:fillRect/>
          </a:stretch>
        </p:blipFill>
        <p:spPr bwMode="auto">
          <a:xfrm>
            <a:off x="4184649" y="2554393"/>
            <a:ext cx="4072555" cy="2312882"/>
          </a:xfrm>
          <a:prstGeom prst="rect">
            <a:avLst/>
          </a:prstGeom>
          <a:noFill/>
        </p:spPr>
      </p:pic>
    </p:spTree>
    <p:extLst>
      <p:ext uri="{BB962C8B-B14F-4D97-AF65-F5344CB8AC3E}">
        <p14:creationId xmlns:p14="http://schemas.microsoft.com/office/powerpoint/2010/main" val="3225535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10</a:t>
            </a:fld>
            <a:endParaRPr lang="en-US"/>
          </a:p>
        </p:txBody>
      </p:sp>
      <p:sp>
        <p:nvSpPr>
          <p:cNvPr id="4" name="Title 3"/>
          <p:cNvSpPr>
            <a:spLocks noGrp="1"/>
          </p:cNvSpPr>
          <p:nvPr>
            <p:ph type="title" idx="4294967295"/>
          </p:nvPr>
        </p:nvSpPr>
        <p:spPr/>
        <p:txBody>
          <a:bodyPr>
            <a:normAutofit/>
          </a:bodyPr>
          <a:lstStyle/>
          <a:p>
            <a:r>
              <a:rPr lang="en-US" sz="4000" b="1" dirty="0" smtClean="0"/>
              <a:t>Correlation</a:t>
            </a:r>
            <a:endParaRPr lang="en-US" sz="4000" b="1" dirty="0"/>
          </a:p>
        </p:txBody>
      </p:sp>
      <p:pic>
        <p:nvPicPr>
          <p:cNvPr id="69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828" y="1611087"/>
            <a:ext cx="6788150" cy="4876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ight Arrow 5"/>
          <p:cNvSpPr/>
          <p:nvPr/>
        </p:nvSpPr>
        <p:spPr>
          <a:xfrm rot="11399086" flipV="1">
            <a:off x="6407173" y="1949108"/>
            <a:ext cx="2536764" cy="84636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Pearson Correlation Coefficient</a:t>
            </a:r>
            <a:endParaRPr lang="en-US" dirty="0">
              <a:solidFill>
                <a:schemeClr val="tx1"/>
              </a:solidFill>
            </a:endParaRPr>
          </a:p>
        </p:txBody>
      </p:sp>
      <p:sp>
        <p:nvSpPr>
          <p:cNvPr id="7" name="Right Arrow 6"/>
          <p:cNvSpPr/>
          <p:nvPr/>
        </p:nvSpPr>
        <p:spPr>
          <a:xfrm rot="11399086" flipV="1">
            <a:off x="5768464" y="3488521"/>
            <a:ext cx="2536764" cy="84636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Both variables must be numeric</a:t>
            </a:r>
            <a:endParaRPr lang="en-US" dirty="0">
              <a:solidFill>
                <a:schemeClr val="tx1"/>
              </a:solidFill>
            </a:endParaRPr>
          </a:p>
        </p:txBody>
      </p:sp>
      <p:sp>
        <p:nvSpPr>
          <p:cNvPr id="5" name="TextBox 4"/>
          <p:cNvSpPr txBox="1"/>
          <p:nvPr/>
        </p:nvSpPr>
        <p:spPr>
          <a:xfrm>
            <a:off x="4771741" y="5378991"/>
            <a:ext cx="422636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smtClean="0">
                <a:solidFill>
                  <a:schemeClr val="tx1"/>
                </a:solidFill>
              </a:rPr>
              <a:t>Compare the output—which variables are most closely correlated?</a:t>
            </a:r>
            <a:endParaRPr lang="en-US" dirty="0">
              <a:solidFill>
                <a:schemeClr val="tx1"/>
              </a:solidFill>
            </a:endParaRPr>
          </a:p>
        </p:txBody>
      </p:sp>
    </p:spTree>
    <p:extLst>
      <p:ext uri="{BB962C8B-B14F-4D97-AF65-F5344CB8AC3E}">
        <p14:creationId xmlns:p14="http://schemas.microsoft.com/office/powerpoint/2010/main" val="639130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regression</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11</a:t>
            </a:fld>
            <a:endParaRPr lang="en-US"/>
          </a:p>
        </p:txBody>
      </p:sp>
    </p:spTree>
    <p:extLst>
      <p:ext uri="{BB962C8B-B14F-4D97-AF65-F5344CB8AC3E}">
        <p14:creationId xmlns:p14="http://schemas.microsoft.com/office/powerpoint/2010/main" val="436630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82" name="Picture 2"/>
          <p:cNvPicPr>
            <a:picLocks noChangeAspect="1" noChangeArrowheads="1"/>
          </p:cNvPicPr>
          <p:nvPr/>
        </p:nvPicPr>
        <p:blipFill>
          <a:blip r:embed="rId3"/>
          <a:srcRect/>
          <a:stretch>
            <a:fillRect/>
          </a:stretch>
        </p:blipFill>
        <p:spPr bwMode="auto">
          <a:xfrm>
            <a:off x="5582336" y="1803400"/>
            <a:ext cx="2457451" cy="2275020"/>
          </a:xfrm>
          <a:prstGeom prst="rect">
            <a:avLst/>
          </a:prstGeom>
          <a:noFill/>
          <a:ln w="9525">
            <a:solidFill>
              <a:schemeClr val="accent1"/>
            </a:solidFill>
            <a:miter lim="800000"/>
            <a:headEnd/>
            <a:tailEnd/>
          </a:ln>
        </p:spPr>
      </p:pic>
      <p:sp>
        <p:nvSpPr>
          <p:cNvPr id="43010" name="Rectangle 2061"/>
          <p:cNvSpPr>
            <a:spLocks noGrp="1" noChangeArrowheads="1"/>
          </p:cNvSpPr>
          <p:nvPr>
            <p:ph type="sldNum" sz="quarter" idx="12"/>
          </p:nvPr>
        </p:nvSpPr>
        <p:spPr>
          <a:noFill/>
        </p:spPr>
        <p:txBody>
          <a:bodyPr/>
          <a:lstStyle/>
          <a:p>
            <a:fld id="{968DDFEC-E058-457F-A2F7-5F194DC2A2B4}" type="slidenum">
              <a:rPr lang="en-US" smtClean="0"/>
              <a:pPr/>
              <a:t>12</a:t>
            </a:fld>
            <a:endParaRPr lang="en-US" smtClean="0"/>
          </a:p>
        </p:txBody>
      </p:sp>
      <p:sp>
        <p:nvSpPr>
          <p:cNvPr id="43011" name="Rectangle 2"/>
          <p:cNvSpPr>
            <a:spLocks noGrp="1" noChangeArrowheads="1"/>
          </p:cNvSpPr>
          <p:nvPr>
            <p:ph type="title" idx="4294967295"/>
          </p:nvPr>
        </p:nvSpPr>
        <p:spPr/>
        <p:txBody>
          <a:bodyPr>
            <a:normAutofit/>
          </a:bodyPr>
          <a:lstStyle/>
          <a:p>
            <a:pPr eaLnBrk="1" hangingPunct="1"/>
            <a:r>
              <a:rPr lang="en-US" sz="3600" b="1" dirty="0" smtClean="0"/>
              <a:t>Regression Analysis</a:t>
            </a:r>
          </a:p>
        </p:txBody>
      </p:sp>
      <p:sp>
        <p:nvSpPr>
          <p:cNvPr id="43012" name="Rectangle 28"/>
          <p:cNvSpPr>
            <a:spLocks noGrp="1" noChangeArrowheads="1"/>
          </p:cNvSpPr>
          <p:nvPr>
            <p:ph type="body" sz="half" idx="4294967295"/>
          </p:nvPr>
        </p:nvSpPr>
        <p:spPr>
          <a:xfrm>
            <a:off x="704334" y="1803400"/>
            <a:ext cx="4705865" cy="4552950"/>
          </a:xfrm>
        </p:spPr>
        <p:txBody>
          <a:bodyPr>
            <a:normAutofit/>
          </a:bodyPr>
          <a:lstStyle/>
          <a:p>
            <a:pPr eaLnBrk="1" hangingPunct="1">
              <a:spcBef>
                <a:spcPts val="0"/>
              </a:spcBef>
            </a:pPr>
            <a:r>
              <a:rPr lang="en-US" sz="2000" dirty="0" smtClean="0">
                <a:latin typeface="+mj-lt"/>
              </a:rPr>
              <a:t>Regression analysis:</a:t>
            </a:r>
            <a:r>
              <a:rPr lang="en-US" sz="2000" b="1" dirty="0" smtClean="0">
                <a:latin typeface="+mj-lt"/>
              </a:rPr>
              <a:t> </a:t>
            </a:r>
            <a:r>
              <a:rPr lang="en-US" sz="2000" dirty="0" smtClean="0">
                <a:latin typeface="+mj-lt"/>
              </a:rPr>
              <a:t>Modeling and analysis of numerical data consisting of values of a </a:t>
            </a:r>
            <a:r>
              <a:rPr lang="en-US" sz="2000" b="1" i="1" dirty="0" smtClean="0">
                <a:latin typeface="+mj-lt"/>
              </a:rPr>
              <a:t>dependent variable</a:t>
            </a:r>
            <a:r>
              <a:rPr lang="en-US" sz="2000" b="1" dirty="0" smtClean="0">
                <a:latin typeface="+mj-lt"/>
              </a:rPr>
              <a:t> </a:t>
            </a:r>
            <a:r>
              <a:rPr lang="en-US" sz="2000" dirty="0" smtClean="0">
                <a:latin typeface="+mj-lt"/>
              </a:rPr>
              <a:t>(also called </a:t>
            </a:r>
            <a:r>
              <a:rPr lang="en-US" sz="2000" b="1" i="1" dirty="0" smtClean="0">
                <a:latin typeface="+mj-lt"/>
              </a:rPr>
              <a:t>response variable</a:t>
            </a:r>
            <a:r>
              <a:rPr lang="en-US" sz="2000" b="1" dirty="0" smtClean="0">
                <a:latin typeface="+mj-lt"/>
              </a:rPr>
              <a:t> </a:t>
            </a:r>
            <a:r>
              <a:rPr lang="en-US" sz="2000" dirty="0" smtClean="0">
                <a:latin typeface="+mj-lt"/>
              </a:rPr>
              <a:t>or </a:t>
            </a:r>
            <a:r>
              <a:rPr lang="en-US" sz="2000" i="1" dirty="0" smtClean="0">
                <a:latin typeface="+mj-lt"/>
              </a:rPr>
              <a:t>measurement</a:t>
            </a:r>
            <a:r>
              <a:rPr lang="en-US" sz="2000" dirty="0" smtClean="0">
                <a:latin typeface="+mj-lt"/>
              </a:rPr>
              <a:t>) and of one or more </a:t>
            </a:r>
            <a:r>
              <a:rPr lang="en-US" sz="2000" i="1" dirty="0" smtClean="0">
                <a:latin typeface="+mj-lt"/>
              </a:rPr>
              <a:t>independent variables</a:t>
            </a:r>
            <a:r>
              <a:rPr lang="en-US" sz="2000" dirty="0" smtClean="0">
                <a:latin typeface="+mj-lt"/>
              </a:rPr>
              <a:t> (aka. </a:t>
            </a:r>
            <a:r>
              <a:rPr lang="en-US" sz="2000" b="1" i="1" dirty="0" smtClean="0">
                <a:latin typeface="+mj-lt"/>
              </a:rPr>
              <a:t>explanatory variables</a:t>
            </a:r>
            <a:r>
              <a:rPr lang="en-US" sz="2000" b="1" dirty="0" smtClean="0">
                <a:latin typeface="+mj-lt"/>
              </a:rPr>
              <a:t> </a:t>
            </a:r>
            <a:r>
              <a:rPr lang="en-US" sz="2000" dirty="0" smtClean="0">
                <a:latin typeface="+mj-lt"/>
              </a:rPr>
              <a:t>or </a:t>
            </a:r>
            <a:r>
              <a:rPr lang="en-US" sz="2000" b="1" i="1" dirty="0" smtClean="0">
                <a:latin typeface="+mj-lt"/>
              </a:rPr>
              <a:t>predictors</a:t>
            </a:r>
            <a:r>
              <a:rPr lang="en-US" sz="2000" dirty="0" smtClean="0">
                <a:latin typeface="+mj-lt"/>
              </a:rPr>
              <a:t>)</a:t>
            </a:r>
          </a:p>
          <a:p>
            <a:pPr eaLnBrk="1" hangingPunct="1">
              <a:spcBef>
                <a:spcPts val="0"/>
              </a:spcBef>
            </a:pPr>
            <a:r>
              <a:rPr lang="en-US" sz="2000" dirty="0" smtClean="0">
                <a:latin typeface="+mj-lt"/>
              </a:rPr>
              <a:t>The parameters are estimated so as to give a "</a:t>
            </a:r>
            <a:r>
              <a:rPr lang="en-US" sz="2000" b="1" dirty="0" smtClean="0">
                <a:latin typeface="+mj-lt"/>
              </a:rPr>
              <a:t>best fit</a:t>
            </a:r>
            <a:r>
              <a:rPr lang="en-US" sz="2000" dirty="0" smtClean="0">
                <a:latin typeface="+mj-lt"/>
              </a:rPr>
              <a:t>" of the data</a:t>
            </a:r>
          </a:p>
        </p:txBody>
      </p:sp>
      <p:sp>
        <p:nvSpPr>
          <p:cNvPr id="43013" name="Rectangle 31"/>
          <p:cNvSpPr>
            <a:spLocks noGrp="1" noChangeArrowheads="1"/>
          </p:cNvSpPr>
          <p:nvPr>
            <p:ph type="body" sz="half" idx="4294967295"/>
          </p:nvPr>
        </p:nvSpPr>
        <p:spPr>
          <a:xfrm>
            <a:off x="5582336" y="4460788"/>
            <a:ext cx="2886075" cy="1787611"/>
          </a:xfrm>
        </p:spPr>
        <p:txBody>
          <a:bodyPr>
            <a:normAutofit lnSpcReduction="10000"/>
          </a:bodyPr>
          <a:lstStyle/>
          <a:p>
            <a:pPr marL="0" indent="0" eaLnBrk="1" hangingPunct="1">
              <a:spcBef>
                <a:spcPts val="0"/>
              </a:spcBef>
              <a:buNone/>
            </a:pPr>
            <a:r>
              <a:rPr lang="en-US" sz="2000" dirty="0" smtClean="0">
                <a:latin typeface="+mj-lt"/>
              </a:rPr>
              <a:t>Used for prediction (including forecasting of time-series data), inference, hypothesis testing, and modeling of causal relationships</a:t>
            </a:r>
            <a:endParaRPr lang="en-US" sz="2400" dirty="0" smtClean="0">
              <a:latin typeface="+mj-lt"/>
            </a:endParaRPr>
          </a:p>
        </p:txBody>
      </p:sp>
      <p:sp>
        <p:nvSpPr>
          <p:cNvPr id="43014" name="Text Box 20"/>
          <p:cNvSpPr txBox="1">
            <a:spLocks noChangeArrowheads="1"/>
          </p:cNvSpPr>
          <p:nvPr/>
        </p:nvSpPr>
        <p:spPr bwMode="auto">
          <a:xfrm>
            <a:off x="5570839" y="2032000"/>
            <a:ext cx="168275" cy="369332"/>
          </a:xfrm>
          <a:prstGeom prst="rect">
            <a:avLst/>
          </a:prstGeom>
          <a:noFill/>
          <a:ln w="9525">
            <a:noFill/>
            <a:miter lim="800000"/>
            <a:headEnd/>
            <a:tailEnd/>
          </a:ln>
        </p:spPr>
        <p:txBody>
          <a:bodyPr wrap="square">
            <a:spAutoFit/>
          </a:bodyPr>
          <a:lstStyle/>
          <a:p>
            <a:pPr eaLnBrk="0" hangingPunct="0"/>
            <a:r>
              <a:rPr lang="en-US" dirty="0">
                <a:latin typeface="Times New Roman" pitchFamily="18" charset="0"/>
              </a:rPr>
              <a:t>y</a:t>
            </a:r>
          </a:p>
        </p:txBody>
      </p:sp>
      <p:sp>
        <p:nvSpPr>
          <p:cNvPr id="2" name="Rectangle 1"/>
          <p:cNvSpPr/>
          <p:nvPr/>
        </p:nvSpPr>
        <p:spPr>
          <a:xfrm>
            <a:off x="875014" y="5083812"/>
            <a:ext cx="4572000" cy="923330"/>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r>
              <a:rPr lang="en-US" dirty="0">
                <a:solidFill>
                  <a:schemeClr val="tx1"/>
                </a:solidFill>
              </a:rPr>
              <a:t>Linear Function y = c0 + c1x1 + c2x2 + · · · + </a:t>
            </a:r>
            <a:r>
              <a:rPr lang="en-US" dirty="0" err="1">
                <a:solidFill>
                  <a:schemeClr val="tx1"/>
                </a:solidFill>
              </a:rPr>
              <a:t>ckxk</a:t>
            </a:r>
            <a:r>
              <a:rPr lang="en-US" dirty="0">
                <a:solidFill>
                  <a:schemeClr val="tx1"/>
                </a:solidFill>
              </a:rPr>
              <a:t>, where x1, x2, · · · , </a:t>
            </a:r>
            <a:r>
              <a:rPr lang="en-US" dirty="0" err="1">
                <a:solidFill>
                  <a:schemeClr val="tx1"/>
                </a:solidFill>
              </a:rPr>
              <a:t>xk</a:t>
            </a:r>
            <a:r>
              <a:rPr lang="en-US" dirty="0">
                <a:solidFill>
                  <a:schemeClr val="tx1"/>
                </a:solidFill>
              </a:rPr>
              <a:t> are predictors and y is the response to predict</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3" name="Rectangle 1027"/>
          <p:cNvSpPr>
            <a:spLocks noGrp="1" noChangeArrowheads="1"/>
          </p:cNvSpPr>
          <p:nvPr>
            <p:ph type="title" idx="4294967295"/>
          </p:nvPr>
        </p:nvSpPr>
        <p:spPr>
          <a:xfrm>
            <a:off x="857251" y="656293"/>
            <a:ext cx="7391400" cy="860198"/>
          </a:xfrm>
          <a:noFill/>
          <a:ln/>
        </p:spPr>
        <p:txBody>
          <a:bodyPr lIns="92075" tIns="46038" rIns="92075" bIns="46038" anchor="ctr">
            <a:noAutofit/>
          </a:bodyPr>
          <a:lstStyle/>
          <a:p>
            <a:r>
              <a:rPr lang="en-US" sz="3600" b="1" dirty="0" smtClean="0"/>
              <a:t>Regression </a:t>
            </a:r>
            <a:r>
              <a:rPr lang="en-US" sz="3600" b="1" dirty="0"/>
              <a:t>Analysis and Log-Linear Models</a:t>
            </a:r>
            <a:endParaRPr lang="en-US" sz="2000" b="1" dirty="0"/>
          </a:p>
        </p:txBody>
      </p:sp>
      <p:graphicFrame>
        <p:nvGraphicFramePr>
          <p:cNvPr id="4" name="Diagram 3"/>
          <p:cNvGraphicFramePr/>
          <p:nvPr/>
        </p:nvGraphicFramePr>
        <p:xfrm>
          <a:off x="436604" y="1516491"/>
          <a:ext cx="8052487" cy="4600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ounded Rectangle 1"/>
          <p:cNvSpPr/>
          <p:nvPr/>
        </p:nvSpPr>
        <p:spPr>
          <a:xfrm>
            <a:off x="303040" y="1592495"/>
            <a:ext cx="2768933" cy="4407614"/>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14</a:t>
            </a:fld>
            <a:endParaRPr lang="en-US"/>
          </a:p>
        </p:txBody>
      </p:sp>
      <p:sp>
        <p:nvSpPr>
          <p:cNvPr id="4" name="Title 3"/>
          <p:cNvSpPr>
            <a:spLocks noGrp="1"/>
          </p:cNvSpPr>
          <p:nvPr>
            <p:ph type="title" idx="4294967295"/>
          </p:nvPr>
        </p:nvSpPr>
        <p:spPr/>
        <p:txBody>
          <a:bodyPr>
            <a:normAutofit/>
          </a:bodyPr>
          <a:lstStyle/>
          <a:p>
            <a:r>
              <a:rPr lang="en-US" sz="4000" b="1" dirty="0" smtClean="0"/>
              <a:t>Regression</a:t>
            </a:r>
            <a:endParaRPr lang="en-US" sz="4000" b="1" dirty="0"/>
          </a:p>
        </p:txBody>
      </p:sp>
      <p:sp>
        <p:nvSpPr>
          <p:cNvPr id="5" name="Rectangle 4"/>
          <p:cNvSpPr/>
          <p:nvPr/>
        </p:nvSpPr>
        <p:spPr>
          <a:xfrm>
            <a:off x="877158" y="1631635"/>
            <a:ext cx="7624066" cy="2585323"/>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285750" indent="-285750">
              <a:buFont typeface="Arial" panose="020B0604020202020204" pitchFamily="34" charset="0"/>
              <a:buChar char="•"/>
            </a:pPr>
            <a:r>
              <a:rPr lang="en-US" dirty="0" smtClean="0">
                <a:solidFill>
                  <a:schemeClr val="tx1"/>
                </a:solidFill>
              </a:rPr>
              <a:t>Most </a:t>
            </a:r>
            <a:r>
              <a:rPr lang="en-US" dirty="0">
                <a:solidFill>
                  <a:schemeClr val="tx1"/>
                </a:solidFill>
              </a:rPr>
              <a:t>data mining applications deal with the prediction of the response. We hope that the regression relationship that we have established on a training set can help us with the prediction of new cases.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The </a:t>
            </a:r>
            <a:r>
              <a:rPr lang="en-US" dirty="0">
                <a:solidFill>
                  <a:schemeClr val="tx1"/>
                </a:solidFill>
              </a:rPr>
              <a:t>key to establishing whether a regression model helps with prediction is to evaluate the predictions on a new test data set that has not been used for the estimation of the parameters.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The </a:t>
            </a:r>
            <a:r>
              <a:rPr lang="en-US" dirty="0">
                <a:solidFill>
                  <a:schemeClr val="tx1"/>
                </a:solidFill>
              </a:rPr>
              <a:t>quality of the predictions is typically assessed through statistics such as the mean (forecast) error, the root mean square error, and the mean </a:t>
            </a:r>
            <a:r>
              <a:rPr lang="en-US" dirty="0" smtClean="0">
                <a:solidFill>
                  <a:schemeClr val="tx1"/>
                </a:solidFill>
              </a:rPr>
              <a:t>absolute percent error  </a:t>
            </a:r>
            <a:r>
              <a:rPr lang="en-US" dirty="0">
                <a:solidFill>
                  <a:schemeClr val="tx1"/>
                </a:solidFill>
              </a:rPr>
              <a:t>(</a:t>
            </a:r>
            <a:r>
              <a:rPr lang="en-US" dirty="0" err="1">
                <a:solidFill>
                  <a:schemeClr val="tx1"/>
                </a:solidFill>
              </a:rPr>
              <a:t>Ledolter</a:t>
            </a:r>
            <a:r>
              <a:rPr lang="en-US" dirty="0">
                <a:solidFill>
                  <a:schemeClr val="tx1"/>
                </a:solidFill>
              </a:rPr>
              <a:t> 42</a:t>
            </a:r>
            <a:r>
              <a:rPr lang="en-US" dirty="0" smtClean="0">
                <a:solidFill>
                  <a:schemeClr val="tx1"/>
                </a:solidFill>
              </a:rPr>
              <a:t>)</a:t>
            </a:r>
            <a:endParaRPr lang="en-US" dirty="0">
              <a:solidFill>
                <a:schemeClr val="tx1"/>
              </a:solidFill>
            </a:endParaRPr>
          </a:p>
        </p:txBody>
      </p:sp>
      <p:pic>
        <p:nvPicPr>
          <p:cNvPr id="69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884" y="4849224"/>
            <a:ext cx="7624066" cy="931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77158" y="4510982"/>
            <a:ext cx="992579" cy="369332"/>
          </a:xfrm>
          <a:prstGeom prst="rect">
            <a:avLst/>
          </a:prstGeom>
          <a:noFill/>
        </p:spPr>
        <p:txBody>
          <a:bodyPr wrap="none" rtlCol="0">
            <a:spAutoFit/>
          </a:bodyPr>
          <a:lstStyle/>
          <a:p>
            <a:r>
              <a:rPr lang="en-US" b="1" dirty="0" smtClean="0"/>
              <a:t>R Code</a:t>
            </a:r>
            <a:endParaRPr lang="en-US" b="1" dirty="0"/>
          </a:p>
        </p:txBody>
      </p:sp>
      <p:sp>
        <p:nvSpPr>
          <p:cNvPr id="7" name="Rectangle 6"/>
          <p:cNvSpPr/>
          <p:nvPr/>
        </p:nvSpPr>
        <p:spPr>
          <a:xfrm>
            <a:off x="857251" y="4510982"/>
            <a:ext cx="7643973" cy="1396658"/>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248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15</a:t>
            </a:fld>
            <a:endParaRPr lang="en-US"/>
          </a:p>
        </p:txBody>
      </p:sp>
      <p:sp>
        <p:nvSpPr>
          <p:cNvPr id="4" name="Title 3"/>
          <p:cNvSpPr>
            <a:spLocks noGrp="1"/>
          </p:cNvSpPr>
          <p:nvPr>
            <p:ph type="title" idx="4294967295"/>
          </p:nvPr>
        </p:nvSpPr>
        <p:spPr>
          <a:xfrm>
            <a:off x="380144" y="750889"/>
            <a:ext cx="8306656" cy="860198"/>
          </a:xfrm>
        </p:spPr>
        <p:txBody>
          <a:bodyPr>
            <a:noAutofit/>
          </a:bodyPr>
          <a:lstStyle/>
          <a:p>
            <a:r>
              <a:rPr lang="en-US" sz="4000" b="1" dirty="0" smtClean="0"/>
              <a:t>Regression in R—Births Dataset</a:t>
            </a:r>
            <a:endParaRPr lang="en-US" sz="4000" b="1" dirty="0"/>
          </a:p>
        </p:txBody>
      </p:sp>
      <p:pic>
        <p:nvPicPr>
          <p:cNvPr id="692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44" y="3124269"/>
            <a:ext cx="3435711" cy="30505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92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25666"/>
            <a:ext cx="8128000" cy="1301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922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6121" y="3124269"/>
            <a:ext cx="3362289" cy="30505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7576905" y="3602099"/>
            <a:ext cx="1109896"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smtClean="0">
                <a:solidFill>
                  <a:schemeClr val="tx1"/>
                </a:solidFill>
              </a:rPr>
              <a:t>What does the fit line tell us?</a:t>
            </a:r>
            <a:endParaRPr lang="en-US" dirty="0">
              <a:solidFill>
                <a:schemeClr val="tx1"/>
              </a:solidFill>
            </a:endParaRPr>
          </a:p>
        </p:txBody>
      </p:sp>
    </p:spTree>
    <p:extLst>
      <p:ext uri="{BB962C8B-B14F-4D97-AF65-F5344CB8AC3E}">
        <p14:creationId xmlns:p14="http://schemas.microsoft.com/office/powerpoint/2010/main" val="2189076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16</a:t>
            </a:fld>
            <a:endParaRPr lang="en-US"/>
          </a:p>
        </p:txBody>
      </p:sp>
      <p:sp>
        <p:nvSpPr>
          <p:cNvPr id="4" name="Title 3"/>
          <p:cNvSpPr>
            <a:spLocks noGrp="1"/>
          </p:cNvSpPr>
          <p:nvPr>
            <p:ph type="title" idx="4294967295"/>
          </p:nvPr>
        </p:nvSpPr>
        <p:spPr/>
        <p:txBody>
          <a:bodyPr>
            <a:normAutofit/>
          </a:bodyPr>
          <a:lstStyle/>
          <a:p>
            <a:r>
              <a:rPr lang="en-US" sz="4000" b="1" dirty="0" smtClean="0"/>
              <a:t>Multiple Regression--Input</a:t>
            </a:r>
            <a:endParaRPr lang="en-US" sz="4000" b="1" dirty="0"/>
          </a:p>
        </p:txBody>
      </p:sp>
      <p:sp>
        <p:nvSpPr>
          <p:cNvPr id="12" name="AutoShape 5" descr="̂ above y sub i equals ̂ above alpha plus ̂ above beta sub 1 x sub i 1 plus ̂ above beta sub 2 x sub i 2 plus times times times plus ̂ above beta sub k x sub ik "/>
          <p:cNvSpPr>
            <a:spLocks noChangeAspect="1" noChangeArrowheads="1"/>
          </p:cNvSpPr>
          <p:nvPr/>
        </p:nvSpPr>
        <p:spPr bwMode="auto">
          <a:xfrm>
            <a:off x="12049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open parenthesis y sub i − ̂ above y sub i close parenthesis "/>
          <p:cNvSpPr>
            <a:spLocks noChangeAspect="1" noChangeArrowheads="1"/>
          </p:cNvSpPr>
          <p:nvPr/>
        </p:nvSpPr>
        <p:spPr bwMode="auto">
          <a:xfrm>
            <a:off x="5486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p:nvGrpSpPr>
        <p:grpSpPr>
          <a:xfrm>
            <a:off x="730776" y="3324323"/>
            <a:ext cx="7956024" cy="3053770"/>
            <a:chOff x="830789" y="1718269"/>
            <a:chExt cx="7956024" cy="3053770"/>
          </a:xfrm>
        </p:grpSpPr>
        <p:sp>
          <p:nvSpPr>
            <p:cNvPr id="5" name="TextBox 4"/>
            <p:cNvSpPr txBox="1"/>
            <p:nvPr/>
          </p:nvSpPr>
          <p:spPr>
            <a:xfrm>
              <a:off x="1440055" y="2144751"/>
              <a:ext cx="5275803" cy="369332"/>
            </a:xfrm>
            <a:prstGeom prst="rect">
              <a:avLst/>
            </a:prstGeom>
            <a:noFill/>
          </p:spPr>
          <p:txBody>
            <a:bodyPr wrap="none" rtlCol="0">
              <a:spAutoFit/>
            </a:bodyPr>
            <a:lstStyle/>
            <a:p>
              <a:r>
                <a:rPr lang="en-US" i="1" dirty="0"/>
                <a:t>y</a:t>
              </a:r>
              <a:r>
                <a:rPr lang="en-US" dirty="0"/>
                <a:t> = </a:t>
              </a:r>
              <a:r>
                <a:rPr lang="en-US" i="1" dirty="0"/>
                <a:t>f (x</a:t>
              </a:r>
              <a:r>
                <a:rPr lang="en-US" baseline="-25000" dirty="0"/>
                <a:t>1</a:t>
              </a:r>
              <a:r>
                <a:rPr lang="en-US" dirty="0"/>
                <a:t>,</a:t>
              </a:r>
              <a:r>
                <a:rPr lang="en-US" i="1" dirty="0"/>
                <a:t>x</a:t>
              </a:r>
              <a:r>
                <a:rPr lang="en-US" baseline="-25000" dirty="0"/>
                <a:t>2</a:t>
              </a:r>
              <a:r>
                <a:rPr lang="en-US" dirty="0"/>
                <a:t>,…, </a:t>
              </a:r>
              <a:r>
                <a:rPr lang="en-US" i="1" dirty="0" err="1"/>
                <a:t>x</a:t>
              </a:r>
              <a:r>
                <a:rPr lang="en-US" baseline="-25000" dirty="0" err="1"/>
                <a:t>k</a:t>
              </a:r>
              <a:r>
                <a:rPr lang="en-US" dirty="0"/>
                <a:t>) +</a:t>
              </a:r>
              <a:r>
                <a:rPr lang="el-GR" i="1" dirty="0"/>
                <a:t>ε</a:t>
              </a:r>
              <a:r>
                <a:rPr lang="el-GR" dirty="0"/>
                <a:t> = </a:t>
              </a:r>
              <a:r>
                <a:rPr lang="el-GR" i="1" dirty="0"/>
                <a:t>α</a:t>
              </a:r>
              <a:r>
                <a:rPr lang="el-GR" dirty="0"/>
                <a:t> +</a:t>
              </a:r>
              <a:r>
                <a:rPr lang="el-GR" i="1" dirty="0"/>
                <a:t>β</a:t>
              </a:r>
              <a:r>
                <a:rPr lang="el-GR" baseline="-25000" dirty="0"/>
                <a:t>1</a:t>
              </a:r>
              <a:r>
                <a:rPr lang="en-US" i="1" dirty="0"/>
                <a:t>x</a:t>
              </a:r>
              <a:r>
                <a:rPr lang="en-US" baseline="-25000" dirty="0"/>
                <a:t>1</a:t>
              </a:r>
              <a:r>
                <a:rPr lang="en-US" dirty="0"/>
                <a:t>+</a:t>
              </a:r>
              <a:r>
                <a:rPr lang="el-GR" i="1" dirty="0"/>
                <a:t>β</a:t>
              </a:r>
              <a:r>
                <a:rPr lang="el-GR" baseline="-25000" dirty="0"/>
                <a:t>2</a:t>
              </a:r>
              <a:r>
                <a:rPr lang="en-US" i="1" dirty="0"/>
                <a:t>x</a:t>
              </a:r>
              <a:r>
                <a:rPr lang="en-US" baseline="-25000" dirty="0"/>
                <a:t>2</a:t>
              </a:r>
              <a:r>
                <a:rPr lang="en-US" dirty="0"/>
                <a:t> + ⋯ + </a:t>
              </a:r>
              <a:r>
                <a:rPr lang="el-GR" dirty="0"/>
                <a:t>β</a:t>
              </a:r>
              <a:r>
                <a:rPr lang="en-US" baseline="-25000" dirty="0" err="1"/>
                <a:t>k</a:t>
              </a:r>
              <a:r>
                <a:rPr lang="en-US" i="1" dirty="0" err="1"/>
                <a:t>x</a:t>
              </a:r>
              <a:r>
                <a:rPr lang="en-US" i="1" baseline="-25000" dirty="0" err="1"/>
                <a:t>k</a:t>
              </a:r>
              <a:r>
                <a:rPr lang="en-US" dirty="0"/>
                <a:t> +</a:t>
              </a:r>
              <a:r>
                <a:rPr lang="el-GR" i="1" dirty="0"/>
                <a:t>ε</a:t>
              </a:r>
              <a:r>
                <a:rPr lang="el-GR" dirty="0"/>
                <a:t>,</a:t>
              </a:r>
              <a:endParaRPr lang="en-US" dirty="0"/>
            </a:p>
          </p:txBody>
        </p:sp>
        <p:sp>
          <p:nvSpPr>
            <p:cNvPr id="6" name="TextBox 5"/>
            <p:cNvSpPr txBox="1"/>
            <p:nvPr/>
          </p:nvSpPr>
          <p:spPr>
            <a:xfrm>
              <a:off x="830789" y="1718269"/>
              <a:ext cx="7956024" cy="369332"/>
            </a:xfrm>
            <a:prstGeom prst="rect">
              <a:avLst/>
            </a:prstGeom>
            <a:noFill/>
          </p:spPr>
          <p:txBody>
            <a:bodyPr wrap="none" rtlCol="0">
              <a:spAutoFit/>
            </a:bodyPr>
            <a:lstStyle/>
            <a:p>
              <a:r>
                <a:rPr lang="en-US" dirty="0" smtClean="0"/>
                <a:t>The formula gets a bit more complicated because we have more than one x:</a:t>
              </a:r>
              <a:endParaRPr lang="en-US" dirty="0"/>
            </a:p>
          </p:txBody>
        </p:sp>
        <p:sp>
          <p:nvSpPr>
            <p:cNvPr id="7" name="Rectangle 6"/>
            <p:cNvSpPr/>
            <p:nvPr/>
          </p:nvSpPr>
          <p:spPr>
            <a:xfrm>
              <a:off x="857250" y="2610281"/>
              <a:ext cx="7703945" cy="369332"/>
            </a:xfrm>
            <a:prstGeom prst="rect">
              <a:avLst/>
            </a:prstGeom>
          </p:spPr>
          <p:txBody>
            <a:bodyPr wrap="square">
              <a:spAutoFit/>
            </a:bodyPr>
            <a:lstStyle/>
            <a:p>
              <a:r>
                <a:rPr lang="en-US" dirty="0" smtClean="0">
                  <a:solidFill>
                    <a:srgbClr val="333333"/>
                  </a:solidFill>
                  <a:latin typeface="Droid Serif"/>
                </a:rPr>
                <a:t>The error</a:t>
              </a:r>
              <a:r>
                <a:rPr lang="en-US" dirty="0">
                  <a:solidFill>
                    <a:srgbClr val="333333"/>
                  </a:solidFill>
                  <a:latin typeface="Droid Serif"/>
                </a:rPr>
                <a:t> </a:t>
              </a:r>
              <a:r>
                <a:rPr lang="en-US" i="1" dirty="0">
                  <a:solidFill>
                    <a:srgbClr val="333333"/>
                  </a:solidFill>
                  <a:latin typeface="Droid Serif"/>
                </a:rPr>
                <a:t>ε</a:t>
              </a:r>
              <a:r>
                <a:rPr lang="en-US" dirty="0">
                  <a:solidFill>
                    <a:srgbClr val="333333"/>
                  </a:solidFill>
                  <a:latin typeface="Droid Serif"/>
                </a:rPr>
                <a:t> follows a normal distribution with mean zero and variance </a:t>
              </a:r>
              <a:r>
                <a:rPr lang="en-US" i="1" dirty="0" smtClean="0">
                  <a:solidFill>
                    <a:srgbClr val="333333"/>
                  </a:solidFill>
                  <a:latin typeface="Droid Serif"/>
                </a:rPr>
                <a:t>σ</a:t>
              </a:r>
              <a:r>
                <a:rPr lang="en-US" baseline="30000" dirty="0" smtClean="0">
                  <a:solidFill>
                    <a:srgbClr val="333333"/>
                  </a:solidFill>
                  <a:latin typeface="Droid Serif"/>
                </a:rPr>
                <a:t>2</a:t>
              </a:r>
            </a:p>
          </p:txBody>
        </p:sp>
        <p:sp>
          <p:nvSpPr>
            <p:cNvPr id="11" name="Rectangle 4"/>
            <p:cNvSpPr>
              <a:spLocks noChangeArrowheads="1"/>
            </p:cNvSpPr>
            <p:nvPr/>
          </p:nvSpPr>
          <p:spPr bwMode="auto">
            <a:xfrm>
              <a:off x="925351" y="3017713"/>
              <a:ext cx="730425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mn-lt"/>
                </a:rPr>
                <a:t>This expression </a:t>
              </a:r>
              <a:r>
                <a:rPr kumimoji="0" lang="en-US" altLang="en-US" b="0" i="0" u="none" strike="noStrike" cap="none" normalizeH="0" baseline="0" dirty="0" smtClean="0">
                  <a:ln>
                    <a:noFill/>
                  </a:ln>
                  <a:solidFill>
                    <a:schemeClr val="tx1"/>
                  </a:solidFill>
                  <a:effectLst/>
                  <a:latin typeface="+mn-lt"/>
                </a:rPr>
                <a:t> </a:t>
              </a:r>
              <a:r>
                <a:rPr kumimoji="0" lang="en-US" altLang="en-US" b="0" i="0" u="none" strike="noStrike" cap="none" normalizeH="0" baseline="0" dirty="0" smtClean="0">
                  <a:ln>
                    <a:noFill/>
                  </a:ln>
                  <a:solidFill>
                    <a:srgbClr val="333333"/>
                  </a:solidFill>
                  <a:effectLst/>
                  <a:latin typeface="+mn-lt"/>
                </a:rPr>
                <a:t>is called the </a:t>
              </a:r>
              <a:r>
                <a:rPr kumimoji="0" lang="en-US" altLang="en-US" b="0" i="1" u="none" strike="noStrike" cap="none" normalizeH="0" baseline="0" dirty="0" smtClean="0">
                  <a:ln>
                    <a:noFill/>
                  </a:ln>
                  <a:solidFill>
                    <a:srgbClr val="333333"/>
                  </a:solidFill>
                  <a:effectLst/>
                  <a:latin typeface="+mn-lt"/>
                </a:rPr>
                <a:t>fitted value</a:t>
              </a:r>
              <a:r>
                <a:rPr kumimoji="0" lang="en-US" altLang="en-US" b="0" i="0" u="none" strike="noStrike" cap="none" normalizeH="0" baseline="0" dirty="0" smtClean="0">
                  <a:ln>
                    <a:noFill/>
                  </a:ln>
                  <a:solidFill>
                    <a:srgbClr val="333333"/>
                  </a:solidFill>
                  <a:effectLst/>
                  <a:latin typeface="+mn-lt"/>
                </a:rPr>
                <a:t> of the response </a:t>
              </a:r>
              <a:r>
                <a:rPr kumimoji="0" lang="en-US" altLang="en-US" b="0" i="1" u="none" strike="noStrike" cap="none" normalizeH="0" baseline="0" dirty="0" err="1" smtClean="0">
                  <a:ln>
                    <a:noFill/>
                  </a:ln>
                  <a:solidFill>
                    <a:srgbClr val="333333"/>
                  </a:solidFill>
                  <a:effectLst/>
                  <a:latin typeface="+mn-lt"/>
                </a:rPr>
                <a:t>y</a:t>
              </a:r>
              <a:r>
                <a:rPr kumimoji="0" lang="en-US" altLang="en-US" b="0" i="1" u="none" strike="noStrike" cap="none" normalizeH="0" baseline="-30000" dirty="0" err="1" smtClean="0">
                  <a:ln>
                    <a:noFill/>
                  </a:ln>
                  <a:solidFill>
                    <a:srgbClr val="333333"/>
                  </a:solidFill>
                  <a:effectLst/>
                  <a:latin typeface="+mn-lt"/>
                </a:rPr>
                <a:t>i</a:t>
              </a:r>
              <a:r>
                <a:rPr kumimoji="0" lang="en-US" altLang="en-US" b="0" i="0" u="none" strike="noStrike" cap="none" normalizeH="0" baseline="0" dirty="0" smtClean="0">
                  <a:ln>
                    <a:noFill/>
                  </a:ln>
                  <a:solidFill>
                    <a:srgbClr val="333333"/>
                  </a:solidFill>
                  <a:effectLst/>
                  <a:latin typeface="+mn-lt"/>
                </a:rPr>
                <a:t>, .  These are all the y values that sit on the line,</a:t>
              </a:r>
              <a:r>
                <a:rPr kumimoji="0" lang="en-US" altLang="en-US" b="0" i="0" u="none" strike="noStrike" cap="none" normalizeH="0" dirty="0" smtClean="0">
                  <a:ln>
                    <a:noFill/>
                  </a:ln>
                  <a:solidFill>
                    <a:srgbClr val="333333"/>
                  </a:solidFill>
                  <a:effectLst/>
                  <a:latin typeface="+mn-lt"/>
                </a:rPr>
                <a:t> i.e. that are part of this </a:t>
              </a:r>
              <a:r>
                <a:rPr kumimoji="0" lang="en-US" altLang="en-US" b="1" i="0" u="none" strike="noStrike" cap="none" normalizeH="0" dirty="0" smtClean="0">
                  <a:ln>
                    <a:noFill/>
                  </a:ln>
                  <a:solidFill>
                    <a:srgbClr val="333333"/>
                  </a:solidFill>
                  <a:effectLst/>
                  <a:latin typeface="+mn-lt"/>
                </a:rPr>
                <a:t>model</a:t>
              </a:r>
              <a:r>
                <a:rPr kumimoji="0" lang="en-US" altLang="en-US" b="0" i="0" u="none" strike="noStrike" cap="none" normalizeH="0" baseline="0" dirty="0" smtClean="0">
                  <a:ln>
                    <a:noFill/>
                  </a:ln>
                  <a:solidFill>
                    <a:srgbClr val="333333"/>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333333"/>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mn-lt"/>
                </a:rPr>
                <a:t>and the difference between model and reality</a:t>
              </a:r>
              <a:r>
                <a:rPr lang="en-US" altLang="en-US" dirty="0" smtClean="0">
                  <a:solidFill>
                    <a:srgbClr val="333333"/>
                  </a:solidFill>
                  <a:latin typeface="+mn-lt"/>
                </a:rPr>
                <a:t>           </a:t>
              </a:r>
              <a:r>
                <a:rPr kumimoji="0" lang="en-US" altLang="en-US" b="0" i="0" u="none" strike="noStrike" cap="none" normalizeH="0" baseline="0" dirty="0" smtClean="0">
                  <a:ln>
                    <a:noFill/>
                  </a:ln>
                  <a:solidFill>
                    <a:srgbClr val="333333"/>
                  </a:solidFill>
                  <a:effectLst/>
                  <a:latin typeface="+mn-lt"/>
                </a:rPr>
                <a:t>          is called the </a:t>
              </a:r>
              <a:r>
                <a:rPr kumimoji="0" lang="en-US" altLang="en-US" b="0" i="1" u="none" strike="noStrike" cap="none" normalizeH="0" baseline="0" dirty="0" smtClean="0">
                  <a:ln>
                    <a:noFill/>
                  </a:ln>
                  <a:solidFill>
                    <a:srgbClr val="333333"/>
                  </a:solidFill>
                  <a:effectLst/>
                  <a:latin typeface="+mn-lt"/>
                </a:rPr>
                <a:t>residual</a:t>
              </a:r>
              <a:r>
                <a:rPr kumimoji="0" lang="en-US" altLang="en-US" b="0" i="0" u="none" strike="noStrike" cap="none" normalizeH="0" baseline="0" dirty="0" smtClean="0">
                  <a:ln>
                    <a:noFill/>
                  </a:ln>
                  <a:solidFill>
                    <a:srgbClr val="333333"/>
                  </a:solidFill>
                  <a:effectLst/>
                  <a:latin typeface="+mn-lt"/>
                </a:rPr>
                <a:t>. </a:t>
              </a:r>
              <a:r>
                <a:rPr kumimoji="0" lang="en-US" altLang="en-US" b="0" i="0" u="none" strike="noStrike" cap="none" normalizeH="0" baseline="0" dirty="0" smtClean="0">
                  <a:ln>
                    <a:noFill/>
                  </a:ln>
                  <a:solidFill>
                    <a:schemeClr val="tx1"/>
                  </a:solidFill>
                  <a:effectLst/>
                  <a:latin typeface="+mn-lt"/>
                </a:rPr>
                <a:t> </a:t>
              </a:r>
            </a:p>
          </p:txBody>
        </p:sp>
        <p:pic>
          <p:nvPicPr>
            <p:cNvPr id="16" name="Picture 15"/>
            <p:cNvPicPr>
              <a:picLocks noChangeAspect="1"/>
            </p:cNvPicPr>
            <p:nvPr/>
          </p:nvPicPr>
          <p:blipFill>
            <a:blip r:embed="rId2"/>
            <a:stretch>
              <a:fillRect/>
            </a:stretch>
          </p:blipFill>
          <p:spPr>
            <a:xfrm>
              <a:off x="2282699" y="3666821"/>
              <a:ext cx="4270501" cy="508393"/>
            </a:xfrm>
            <a:prstGeom prst="rect">
              <a:avLst/>
            </a:prstGeom>
          </p:spPr>
        </p:pic>
        <p:pic>
          <p:nvPicPr>
            <p:cNvPr id="17" name="Picture 16"/>
            <p:cNvPicPr>
              <a:picLocks noChangeAspect="1"/>
            </p:cNvPicPr>
            <p:nvPr/>
          </p:nvPicPr>
          <p:blipFill>
            <a:blip r:embed="rId3"/>
            <a:stretch>
              <a:fillRect/>
            </a:stretch>
          </p:blipFill>
          <p:spPr>
            <a:xfrm>
              <a:off x="5614649" y="4112725"/>
              <a:ext cx="1133701" cy="588377"/>
            </a:xfrm>
            <a:prstGeom prst="rect">
              <a:avLst/>
            </a:prstGeom>
          </p:spPr>
        </p:pic>
      </p:grpSp>
      <p:sp>
        <p:nvSpPr>
          <p:cNvPr id="18" name="TextBox 17"/>
          <p:cNvSpPr txBox="1"/>
          <p:nvPr/>
        </p:nvSpPr>
        <p:spPr>
          <a:xfrm>
            <a:off x="925351" y="1672102"/>
            <a:ext cx="7323300"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b="1" dirty="0">
                <a:solidFill>
                  <a:schemeClr val="tx1"/>
                </a:solidFill>
              </a:rPr>
              <a:t>Multiple regression</a:t>
            </a:r>
            <a:r>
              <a:rPr lang="en-US" dirty="0">
                <a:solidFill>
                  <a:schemeClr val="tx1"/>
                </a:solidFill>
              </a:rPr>
              <a:t> is an extension of simple </a:t>
            </a:r>
            <a:r>
              <a:rPr lang="en-US" dirty="0" smtClean="0">
                <a:solidFill>
                  <a:schemeClr val="tx1"/>
                </a:solidFill>
              </a:rPr>
              <a:t>linear </a:t>
            </a:r>
            <a:r>
              <a:rPr lang="en-US" b="1" dirty="0" smtClean="0">
                <a:solidFill>
                  <a:schemeClr val="tx1"/>
                </a:solidFill>
              </a:rPr>
              <a:t>regression</a:t>
            </a:r>
            <a:r>
              <a:rPr lang="en-US" dirty="0">
                <a:solidFill>
                  <a:schemeClr val="tx1"/>
                </a:solidFill>
              </a:rPr>
              <a:t>. It is used when we want to predict the value of a variable based on the value of two or more other </a:t>
            </a:r>
            <a:r>
              <a:rPr lang="en-US" dirty="0" smtClean="0">
                <a:solidFill>
                  <a:schemeClr val="tx1"/>
                </a:solidFill>
              </a:rPr>
              <a:t>variables</a:t>
            </a:r>
            <a:r>
              <a:rPr lang="en-US" b="1" dirty="0">
                <a:solidFill>
                  <a:schemeClr val="tx1"/>
                </a:solidFill>
              </a:rPr>
              <a:t>. The variable we want to predict is called the dependent variable (or sometimes, the outcome, target or criterion variable).</a:t>
            </a:r>
          </a:p>
        </p:txBody>
      </p:sp>
      <p:sp>
        <p:nvSpPr>
          <p:cNvPr id="20" name="Rectangle 19"/>
          <p:cNvSpPr/>
          <p:nvPr/>
        </p:nvSpPr>
        <p:spPr>
          <a:xfrm>
            <a:off x="1340042" y="3750805"/>
            <a:ext cx="5308295" cy="3693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95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17</a:t>
            </a:fld>
            <a:endParaRPr lang="en-US"/>
          </a:p>
        </p:txBody>
      </p:sp>
      <p:sp>
        <p:nvSpPr>
          <p:cNvPr id="4" name="Title 3"/>
          <p:cNvSpPr>
            <a:spLocks noGrp="1"/>
          </p:cNvSpPr>
          <p:nvPr>
            <p:ph type="title" idx="4294967295"/>
          </p:nvPr>
        </p:nvSpPr>
        <p:spPr>
          <a:xfrm>
            <a:off x="857251" y="750889"/>
            <a:ext cx="7391400" cy="860198"/>
          </a:xfrm>
        </p:spPr>
        <p:txBody>
          <a:bodyPr>
            <a:normAutofit/>
          </a:bodyPr>
          <a:lstStyle/>
          <a:p>
            <a:r>
              <a:rPr lang="en-US" sz="4000" b="1" dirty="0" smtClean="0"/>
              <a:t>Multiple Regression--Output</a:t>
            </a:r>
            <a:endParaRPr lang="en-US" sz="4000" b="1" dirty="0"/>
          </a:p>
        </p:txBody>
      </p:sp>
      <p:sp>
        <p:nvSpPr>
          <p:cNvPr id="6" name="TextBox 5"/>
          <p:cNvSpPr txBox="1"/>
          <p:nvPr/>
        </p:nvSpPr>
        <p:spPr>
          <a:xfrm>
            <a:off x="830790" y="1718269"/>
            <a:ext cx="7417862" cy="4678204"/>
          </a:xfrm>
          <a:prstGeom prst="rect">
            <a:avLst/>
          </a:prstGeom>
          <a:noFill/>
        </p:spPr>
        <p:txBody>
          <a:bodyPr wrap="square" rtlCol="0">
            <a:spAutoFit/>
          </a:bodyPr>
          <a:lstStyle/>
          <a:p>
            <a:r>
              <a:rPr lang="en-US" dirty="0" smtClean="0"/>
              <a:t>The output of a Multiple Regression includes two important things:</a:t>
            </a:r>
          </a:p>
          <a:p>
            <a:endParaRPr lang="en-US" sz="800" dirty="0"/>
          </a:p>
          <a:p>
            <a:r>
              <a:rPr lang="en-US" sz="1600" b="1" dirty="0" smtClean="0"/>
              <a:t>The R</a:t>
            </a:r>
            <a:r>
              <a:rPr lang="en-US" sz="1600" b="1" baseline="30000" dirty="0" smtClean="0"/>
              <a:t>2</a:t>
            </a:r>
            <a:r>
              <a:rPr lang="en-US" sz="1600" b="1" dirty="0" smtClean="0"/>
              <a:t> value</a:t>
            </a:r>
            <a:r>
              <a:rPr lang="en-US" sz="1600" dirty="0" smtClean="0"/>
              <a:t>: The </a:t>
            </a:r>
            <a:r>
              <a:rPr lang="en-US" sz="1600" dirty="0"/>
              <a:t>proportion of variation that is explained by the regression </a:t>
            </a:r>
            <a:r>
              <a:rPr lang="en-US" sz="1600" dirty="0" smtClean="0"/>
              <a:t>model</a:t>
            </a:r>
            <a:r>
              <a:rPr lang="en-US" sz="1600" dirty="0"/>
              <a:t>. </a:t>
            </a:r>
            <a:r>
              <a:rPr lang="en-US" sz="1600" dirty="0" smtClean="0"/>
              <a:t> If </a:t>
            </a:r>
            <a:r>
              <a:rPr lang="en-US" sz="1600" dirty="0"/>
              <a:t>there is no relationship between the X and Y variables, then the ratio of the residual variability of the Y variable to the original variance is equal to 1.0. Then R-square would be 0. If X and Y are perfectly related then there is no residual variance and the ratio of variance would be 0.0, making R-square = 1</a:t>
            </a:r>
            <a:endParaRPr lang="en-US" sz="1600" dirty="0" smtClean="0"/>
          </a:p>
          <a:p>
            <a:endParaRPr lang="en-US" dirty="0"/>
          </a:p>
          <a:p>
            <a:endParaRPr lang="en-US" dirty="0" smtClean="0"/>
          </a:p>
          <a:p>
            <a:endParaRPr lang="en-US" dirty="0"/>
          </a:p>
          <a:p>
            <a:endParaRPr lang="en-US" sz="1600" b="1" dirty="0" smtClean="0"/>
          </a:p>
          <a:p>
            <a:r>
              <a:rPr lang="en-US" sz="1600" b="1" dirty="0" smtClean="0"/>
              <a:t>The F-statistic</a:t>
            </a:r>
            <a:r>
              <a:rPr lang="en-US" sz="1600" dirty="0" smtClean="0"/>
              <a:t>:  </a:t>
            </a:r>
            <a:r>
              <a:rPr lang="en-US" sz="1600" dirty="0"/>
              <a:t>A large value of the </a:t>
            </a:r>
            <a:r>
              <a:rPr lang="en-US" sz="1600" i="1" dirty="0"/>
              <a:t>F</a:t>
            </a:r>
            <a:r>
              <a:rPr lang="en-US" sz="1600" dirty="0"/>
              <a:t>-statistic leads us to reject the null hypothesis </a:t>
            </a:r>
            <a:r>
              <a:rPr lang="en-US" sz="1600" i="1" dirty="0"/>
              <a:t>β</a:t>
            </a:r>
            <a:r>
              <a:rPr lang="en-US" sz="1600" baseline="-25000" dirty="0"/>
              <a:t>1</a:t>
            </a:r>
            <a:r>
              <a:rPr lang="en-US" sz="1600" dirty="0"/>
              <a:t> = </a:t>
            </a:r>
            <a:r>
              <a:rPr lang="en-US" sz="1600" i="1" dirty="0"/>
              <a:t>β</a:t>
            </a:r>
            <a:r>
              <a:rPr lang="en-US" sz="1600" baseline="-25000" dirty="0"/>
              <a:t>2</a:t>
            </a:r>
            <a:r>
              <a:rPr lang="en-US" sz="1600" dirty="0"/>
              <a:t> = ⋯ = β</a:t>
            </a:r>
            <a:r>
              <a:rPr lang="en-US" sz="1600" i="1" baseline="-25000" dirty="0"/>
              <a:t>k</a:t>
            </a:r>
            <a:r>
              <a:rPr lang="en-US" sz="1600" dirty="0"/>
              <a:t> = 0; the null hypothesis expresses that none of the predictor variables have an influence</a:t>
            </a:r>
            <a:r>
              <a:rPr lang="en-US" dirty="0"/>
              <a:t>.</a:t>
            </a:r>
            <a:endParaRPr lang="en-US" dirty="0" smtClean="0"/>
          </a:p>
          <a:p>
            <a:endParaRPr lang="en-US" dirty="0"/>
          </a:p>
          <a:p>
            <a:endParaRPr lang="en-US" dirty="0" smtClean="0"/>
          </a:p>
          <a:p>
            <a:endParaRPr lang="en-US" dirty="0"/>
          </a:p>
          <a:p>
            <a:endParaRPr lang="en-US" dirty="0" smtClean="0"/>
          </a:p>
        </p:txBody>
      </p:sp>
      <p:sp>
        <p:nvSpPr>
          <p:cNvPr id="12" name="AutoShape 5" descr="̂ above y sub i equals ̂ above alpha plus ̂ above beta sub 1 x sub i 1 plus ̂ above beta sub 2 x sub i 2 plus times times times plus ̂ above beta sub k x sub ik "/>
          <p:cNvSpPr>
            <a:spLocks noChangeAspect="1" noChangeArrowheads="1"/>
          </p:cNvSpPr>
          <p:nvPr/>
        </p:nvSpPr>
        <p:spPr bwMode="auto">
          <a:xfrm>
            <a:off x="12049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open parenthesis y sub i − ̂ above y sub i close parenthesis "/>
          <p:cNvSpPr>
            <a:spLocks noChangeAspect="1" noChangeArrowheads="1"/>
          </p:cNvSpPr>
          <p:nvPr/>
        </p:nvSpPr>
        <p:spPr bwMode="auto">
          <a:xfrm>
            <a:off x="5486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5791200" y="3344331"/>
            <a:ext cx="1905000" cy="895350"/>
          </a:xfrm>
          <a:prstGeom prst="rect">
            <a:avLst/>
          </a:prstGeom>
        </p:spPr>
      </p:pic>
      <p:pic>
        <p:nvPicPr>
          <p:cNvPr id="10" name="Picture 9"/>
          <p:cNvPicPr>
            <a:picLocks noChangeAspect="1"/>
          </p:cNvPicPr>
          <p:nvPr/>
        </p:nvPicPr>
        <p:blipFill>
          <a:blip r:embed="rId3"/>
          <a:stretch>
            <a:fillRect/>
          </a:stretch>
        </p:blipFill>
        <p:spPr>
          <a:xfrm>
            <a:off x="5972176" y="5018018"/>
            <a:ext cx="2495550" cy="847725"/>
          </a:xfrm>
          <a:prstGeom prst="rect">
            <a:avLst/>
          </a:prstGeom>
        </p:spPr>
      </p:pic>
      <p:sp>
        <p:nvSpPr>
          <p:cNvPr id="14" name="Rectangle 13"/>
          <p:cNvSpPr/>
          <p:nvPr/>
        </p:nvSpPr>
        <p:spPr>
          <a:xfrm>
            <a:off x="830791" y="5281433"/>
            <a:ext cx="4922311"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solidFill>
                  <a:schemeClr val="tx1"/>
                </a:solidFill>
              </a:rPr>
              <a:t>By adding variables to a model we are bound to decrease the error sum of squares ̂ above D  (in the worst case, it can stay the same) and consequently increase the </a:t>
            </a:r>
            <a:r>
              <a:rPr lang="en-US" dirty="0" smtClean="0">
                <a:solidFill>
                  <a:schemeClr val="tx1"/>
                </a:solidFill>
              </a:rPr>
              <a:t>R-square.</a:t>
            </a:r>
            <a:endParaRPr lang="en-US" dirty="0">
              <a:solidFill>
                <a:schemeClr val="tx1"/>
              </a:solidFill>
            </a:endParaRPr>
          </a:p>
        </p:txBody>
      </p:sp>
    </p:spTree>
    <p:extLst>
      <p:ext uri="{BB962C8B-B14F-4D97-AF65-F5344CB8AC3E}">
        <p14:creationId xmlns:p14="http://schemas.microsoft.com/office/powerpoint/2010/main" val="3258325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18</a:t>
            </a:fld>
            <a:endParaRPr lang="en-US"/>
          </a:p>
        </p:txBody>
      </p:sp>
      <p:sp>
        <p:nvSpPr>
          <p:cNvPr id="4" name="Title 3"/>
          <p:cNvSpPr>
            <a:spLocks noGrp="1"/>
          </p:cNvSpPr>
          <p:nvPr>
            <p:ph type="title" idx="4294967295"/>
          </p:nvPr>
        </p:nvSpPr>
        <p:spPr/>
        <p:txBody>
          <a:bodyPr>
            <a:normAutofit/>
          </a:bodyPr>
          <a:lstStyle/>
          <a:p>
            <a:r>
              <a:rPr lang="en-US" sz="4000" b="1" dirty="0" smtClean="0"/>
              <a:t>Full Regression Cycle</a:t>
            </a:r>
            <a:endParaRPr lang="en-US" sz="4000" b="1" dirty="0"/>
          </a:p>
        </p:txBody>
      </p:sp>
      <p:sp>
        <p:nvSpPr>
          <p:cNvPr id="5" name="Rectangle 4"/>
          <p:cNvSpPr/>
          <p:nvPr/>
        </p:nvSpPr>
        <p:spPr>
          <a:xfrm>
            <a:off x="857251" y="1749646"/>
            <a:ext cx="7391400" cy="3970318"/>
          </a:xfrm>
          <a:prstGeom prst="rect">
            <a:avLst/>
          </a:prstGeom>
        </p:spPr>
        <p:txBody>
          <a:bodyPr wrap="square">
            <a:spAutoFit/>
          </a:bodyPr>
          <a:lstStyle/>
          <a:p>
            <a:r>
              <a:rPr lang="en-US" b="1" dirty="0" smtClean="0"/>
              <a:t>Fuel Efficiency of Automobiles Dataset: </a:t>
            </a:r>
            <a:r>
              <a:rPr lang="en-US" dirty="0" smtClean="0">
                <a:hlinkClick r:id="rId3"/>
              </a:rPr>
              <a:t>http://www.biz.uiowa.edu/faculty/jledolter/datamining/datatext.html</a:t>
            </a:r>
            <a:endParaRPr lang="en-US" dirty="0" smtClean="0"/>
          </a:p>
          <a:p>
            <a:endParaRPr lang="en-US" dirty="0"/>
          </a:p>
          <a:p>
            <a:r>
              <a:rPr lang="en-US" b="1" dirty="0" smtClean="0"/>
              <a:t>Attributes</a:t>
            </a:r>
            <a:r>
              <a:rPr lang="en-US" dirty="0" smtClean="0"/>
              <a:t>:</a:t>
            </a:r>
          </a:p>
          <a:p>
            <a:pPr marL="285750" indent="-285750">
              <a:buFont typeface="Arial" panose="020B0604020202020204" pitchFamily="34" charset="0"/>
              <a:buChar char="•"/>
            </a:pPr>
            <a:r>
              <a:rPr lang="en-US" dirty="0" smtClean="0"/>
              <a:t>MPG = Miles per gallon</a:t>
            </a:r>
          </a:p>
          <a:p>
            <a:pPr marL="285750" indent="-285750">
              <a:buFont typeface="Arial" panose="020B0604020202020204" pitchFamily="34" charset="0"/>
              <a:buChar char="•"/>
            </a:pPr>
            <a:r>
              <a:rPr lang="en-US" dirty="0" smtClean="0"/>
              <a:t>GPM = Gallons per 100 miles</a:t>
            </a:r>
          </a:p>
          <a:p>
            <a:pPr marL="285750" indent="-285750">
              <a:buFont typeface="Arial" panose="020B0604020202020204" pitchFamily="34" charset="0"/>
              <a:buChar char="•"/>
            </a:pPr>
            <a:r>
              <a:rPr lang="en-US" dirty="0" smtClean="0"/>
              <a:t>WT = Weight in 1,000 </a:t>
            </a:r>
            <a:r>
              <a:rPr lang="en-US" dirty="0" err="1" smtClean="0"/>
              <a:t>lb</a:t>
            </a:r>
            <a:endParaRPr lang="en-US" dirty="0" smtClean="0"/>
          </a:p>
          <a:p>
            <a:pPr marL="285750" indent="-285750">
              <a:buFont typeface="Arial" panose="020B0604020202020204" pitchFamily="34" charset="0"/>
              <a:buChar char="•"/>
            </a:pPr>
            <a:r>
              <a:rPr lang="en-US" dirty="0" smtClean="0"/>
              <a:t>DIS = Displacement in cubic inches</a:t>
            </a:r>
          </a:p>
          <a:p>
            <a:pPr marL="285750" indent="-285750">
              <a:buFont typeface="Arial" panose="020B0604020202020204" pitchFamily="34" charset="0"/>
              <a:buChar char="•"/>
            </a:pPr>
            <a:r>
              <a:rPr lang="en-US" dirty="0" smtClean="0"/>
              <a:t>NC = Number of cylinders</a:t>
            </a:r>
          </a:p>
          <a:p>
            <a:pPr marL="285750" indent="-285750">
              <a:buFont typeface="Arial" panose="020B0604020202020204" pitchFamily="34" charset="0"/>
              <a:buChar char="•"/>
            </a:pPr>
            <a:r>
              <a:rPr lang="en-US" dirty="0" smtClean="0"/>
              <a:t>HP = Horsepower</a:t>
            </a:r>
          </a:p>
          <a:p>
            <a:pPr marL="285750" indent="-285750">
              <a:buFont typeface="Arial" panose="020B0604020202020204" pitchFamily="34" charset="0"/>
              <a:buChar char="•"/>
            </a:pPr>
            <a:r>
              <a:rPr lang="en-US" dirty="0" smtClean="0"/>
              <a:t>ACC = Acceleration in seconds</a:t>
            </a:r>
          </a:p>
          <a:p>
            <a:pPr marL="285750" indent="-285750">
              <a:buFont typeface="Arial" panose="020B0604020202020204" pitchFamily="34" charset="0"/>
              <a:buChar char="•"/>
            </a:pPr>
            <a:r>
              <a:rPr lang="en-US" dirty="0" smtClean="0"/>
              <a:t>ET = Engine Type: V(0), straight (1)</a:t>
            </a:r>
          </a:p>
          <a:p>
            <a:endParaRPr lang="en-US" dirty="0"/>
          </a:p>
          <a:p>
            <a:r>
              <a:rPr lang="en-US" dirty="0" smtClean="0"/>
              <a:t>Walk through R example file.</a:t>
            </a:r>
            <a:endParaRPr lang="en-US" dirty="0"/>
          </a:p>
        </p:txBody>
      </p:sp>
      <p:sp>
        <p:nvSpPr>
          <p:cNvPr id="7" name="Rectangle 1"/>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MPG GPM WT DIS NC HP ACC ET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4"/>
          <a:stretch>
            <a:fillRect/>
          </a:stretch>
        </p:blipFill>
        <p:spPr>
          <a:xfrm>
            <a:off x="5276851" y="2517709"/>
            <a:ext cx="2971800" cy="3571875"/>
          </a:xfrm>
          <a:prstGeom prst="rect">
            <a:avLst/>
          </a:prstGeom>
          <a:ln>
            <a:solidFill>
              <a:schemeClr val="accent1"/>
            </a:solidFill>
          </a:ln>
        </p:spPr>
      </p:pic>
      <p:graphicFrame>
        <p:nvGraphicFramePr>
          <p:cNvPr id="9" name="Object 8"/>
          <p:cNvGraphicFramePr>
            <a:graphicFrameLocks noChangeAspect="1"/>
          </p:cNvGraphicFramePr>
          <p:nvPr>
            <p:extLst>
              <p:ext uri="{D42A27DB-BD31-4B8C-83A1-F6EECF244321}">
                <p14:modId xmlns:p14="http://schemas.microsoft.com/office/powerpoint/2010/main" val="527259790"/>
              </p:ext>
            </p:extLst>
          </p:nvPr>
        </p:nvGraphicFramePr>
        <p:xfrm>
          <a:off x="3987210" y="5334201"/>
          <a:ext cx="914400" cy="771525"/>
        </p:xfrm>
        <a:graphic>
          <a:graphicData uri="http://schemas.openxmlformats.org/presentationml/2006/ole">
            <mc:AlternateContent xmlns:mc="http://schemas.openxmlformats.org/markup-compatibility/2006">
              <mc:Choice xmlns:v="urn:schemas-microsoft-com:vml" Requires="v">
                <p:oleObj spid="_x0000_s672798" name="Packager Shell Object" showAsIcon="1" r:id="rId5" imgW="914400" imgH="771480" progId="Package">
                  <p:embed/>
                </p:oleObj>
              </mc:Choice>
              <mc:Fallback>
                <p:oleObj name="Packager Shell Object" showAsIcon="1" r:id="rId5" imgW="914400" imgH="771480" progId="Package">
                  <p:embed/>
                  <p:pic>
                    <p:nvPicPr>
                      <p:cNvPr id="0" name=""/>
                      <p:cNvPicPr/>
                      <p:nvPr/>
                    </p:nvPicPr>
                    <p:blipFill>
                      <a:blip r:embed="rId6"/>
                      <a:stretch>
                        <a:fillRect/>
                      </a:stretch>
                    </p:blipFill>
                    <p:spPr>
                      <a:xfrm>
                        <a:off x="3987210" y="533420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921138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dirty="0"/>
          </a:p>
        </p:txBody>
      </p:sp>
      <p:sp>
        <p:nvSpPr>
          <p:cNvPr id="3" name="Slide Number Placeholder 2"/>
          <p:cNvSpPr>
            <a:spLocks noGrp="1"/>
          </p:cNvSpPr>
          <p:nvPr>
            <p:ph type="sldNum" sz="quarter" idx="12"/>
          </p:nvPr>
        </p:nvSpPr>
        <p:spPr/>
        <p:txBody>
          <a:bodyPr/>
          <a:lstStyle/>
          <a:p>
            <a:fld id="{88DB4E7A-C1B1-C24D-81B4-E5D54657DD52}" type="slidenum">
              <a:rPr lang="en-US" smtClean="0"/>
              <a:pPr/>
              <a:t>19</a:t>
            </a:fld>
            <a:endParaRPr lang="en-US"/>
          </a:p>
        </p:txBody>
      </p:sp>
      <p:sp>
        <p:nvSpPr>
          <p:cNvPr id="4" name="Title 3"/>
          <p:cNvSpPr>
            <a:spLocks noGrp="1"/>
          </p:cNvSpPr>
          <p:nvPr>
            <p:ph type="title" idx="4294967295"/>
          </p:nvPr>
        </p:nvSpPr>
        <p:spPr/>
        <p:txBody>
          <a:bodyPr>
            <a:normAutofit/>
          </a:bodyPr>
          <a:lstStyle/>
          <a:p>
            <a:r>
              <a:rPr lang="en-US" sz="4000" b="1" dirty="0" smtClean="0"/>
              <a:t>Cross Validation</a:t>
            </a:r>
            <a:endParaRPr lang="en-US" sz="4000" b="1" dirty="0"/>
          </a:p>
        </p:txBody>
      </p:sp>
      <p:sp>
        <p:nvSpPr>
          <p:cNvPr id="5" name="Rectangle 4"/>
          <p:cNvSpPr/>
          <p:nvPr/>
        </p:nvSpPr>
        <p:spPr>
          <a:xfrm>
            <a:off x="857251" y="1732728"/>
            <a:ext cx="3807216" cy="3046988"/>
          </a:xfrm>
          <a:prstGeom prst="rect">
            <a:avLst/>
          </a:prstGeom>
        </p:spPr>
        <p:txBody>
          <a:bodyPr wrap="square">
            <a:spAutoFit/>
          </a:bodyPr>
          <a:lstStyle/>
          <a:p>
            <a:r>
              <a:rPr lang="en-US" sz="1600" dirty="0" smtClean="0"/>
              <a:t>Cross-validation </a:t>
            </a:r>
            <a:r>
              <a:rPr lang="en-US" sz="1600" dirty="0"/>
              <a:t>removes one case from the data set of n cases, fits the model to the reduced data set, and predicts the response of that one case that has been removed from the estimation. This is repeated for each of the n cases. The summary statistics of the n genuine out-of-sample prediction errors (mean error, root mean square error, mean absolute percent error) help us assess the out-of-sample prediction performance. </a:t>
            </a:r>
          </a:p>
        </p:txBody>
      </p:sp>
      <p:pic>
        <p:nvPicPr>
          <p:cNvPr id="694274"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885" y="1834257"/>
            <a:ext cx="4010025"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57251" y="4807419"/>
            <a:ext cx="7906659" cy="1200329"/>
          </a:xfrm>
          <a:prstGeom prst="rect">
            <a:avLst/>
          </a:prstGeom>
        </p:spPr>
        <p:txBody>
          <a:bodyPr wrap="square">
            <a:spAutoFit/>
          </a:bodyPr>
          <a:lstStyle/>
          <a:p>
            <a:pPr marL="342900" indent="-342900">
              <a:buFont typeface="+mj-lt"/>
              <a:buAutoNum type="arabicPeriod"/>
            </a:pPr>
            <a:r>
              <a:rPr lang="en-US" dirty="0"/>
              <a:t>Partition a sample of data into complementary subsets</a:t>
            </a:r>
          </a:p>
          <a:p>
            <a:pPr marL="342900" indent="-342900">
              <a:buFont typeface="+mj-lt"/>
              <a:buAutoNum type="arabicPeriod"/>
            </a:pPr>
            <a:r>
              <a:rPr lang="en-US" dirty="0"/>
              <a:t>Perform the analysis on one subset (called </a:t>
            </a:r>
            <a:r>
              <a:rPr lang="en-US" dirty="0" err="1"/>
              <a:t>the</a:t>
            </a:r>
            <a:r>
              <a:rPr lang="en-US" i="1" dirty="0" err="1"/>
              <a:t>training</a:t>
            </a:r>
            <a:r>
              <a:rPr lang="en-US" i="1" dirty="0"/>
              <a:t> set</a:t>
            </a:r>
            <a:r>
              <a:rPr lang="en-US" dirty="0"/>
              <a:t>)</a:t>
            </a:r>
          </a:p>
          <a:p>
            <a:pPr marL="342900" indent="-342900">
              <a:buFont typeface="+mj-lt"/>
              <a:buAutoNum type="arabicPeriod"/>
            </a:pPr>
            <a:r>
              <a:rPr lang="en-US" dirty="0"/>
              <a:t>Validate the analysis on the other subset (called the </a:t>
            </a:r>
            <a:r>
              <a:rPr lang="en-US" i="1" dirty="0"/>
              <a:t>validation set</a:t>
            </a:r>
            <a:r>
              <a:rPr lang="en-US" dirty="0"/>
              <a:t> or </a:t>
            </a:r>
            <a:r>
              <a:rPr lang="en-US" i="1" dirty="0"/>
              <a:t>testing set</a:t>
            </a:r>
            <a:r>
              <a:rPr lang="en-US" dirty="0"/>
              <a:t>). </a:t>
            </a:r>
          </a:p>
        </p:txBody>
      </p:sp>
    </p:spTree>
    <p:extLst>
      <p:ext uri="{BB962C8B-B14F-4D97-AF65-F5344CB8AC3E}">
        <p14:creationId xmlns:p14="http://schemas.microsoft.com/office/powerpoint/2010/main" val="1544951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a:t>
            </a:fld>
            <a:endParaRPr lang="en-US"/>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Agenda</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160273676"/>
              </p:ext>
            </p:extLst>
          </p:nvPr>
        </p:nvGraphicFramePr>
        <p:xfrm>
          <a:off x="876299" y="1806723"/>
          <a:ext cx="7307001" cy="3772408"/>
        </p:xfrm>
        <a:graphic>
          <a:graphicData uri="http://schemas.openxmlformats.org/drawingml/2006/table">
            <a:tbl>
              <a:tblPr firstRow="1" firstCol="1" bandRow="1">
                <a:tableStyleId>{5C22544A-7EE6-4342-B048-85BDC9FD1C3A}</a:tableStyleId>
              </a:tblPr>
              <a:tblGrid>
                <a:gridCol w="465127"/>
                <a:gridCol w="1615958"/>
                <a:gridCol w="2767913"/>
                <a:gridCol w="2458003"/>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a:effectLst/>
                        </a:rPr>
                        <a:t>Reading</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smtClean="0">
                          <a:effectLst/>
                        </a:rPr>
                        <a:t>Due 11:59 </a:t>
                      </a:r>
                      <a:r>
                        <a:rPr lang="en-US" sz="1600" dirty="0" smtClean="0">
                          <a:effectLst/>
                        </a:rPr>
                        <a:t>pm CST on Blackboard</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3</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solidFill>
                            <a:srgbClr val="000000"/>
                          </a:solidFill>
                          <a:effectLst/>
                          <a:latin typeface="Calibri"/>
                          <a:ea typeface="Times New Roman"/>
                          <a:cs typeface="Calibri"/>
                        </a:rPr>
                        <a:t>More Statistics:  Correlation, Regression and Chi Square, ANOVA </a:t>
                      </a:r>
                      <a:endParaRPr lang="en-US" sz="1600">
                        <a:effectLst/>
                        <a:latin typeface="Calibri"/>
                        <a:ea typeface="Times New Roman"/>
                        <a:cs typeface="Times New Roman"/>
                      </a:endParaRPr>
                    </a:p>
                  </a:txBody>
                  <a:tcPr marL="68580" marR="68580" marT="0" marB="0"/>
                </a:tc>
                <a:tc>
                  <a:txBody>
                    <a:bodyPr/>
                    <a:lstStyle/>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Zhao 5</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Zacharski 2</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Han/ Kamber 2</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Ledolter 3 (Standard Linear Regression)</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YouTube videos as posted </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Lynda Course “Up and Running with Python”</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i="1">
                          <a:effectLst/>
                          <a:latin typeface="Calibri"/>
                          <a:ea typeface="Times New Roman"/>
                          <a:cs typeface="Calibri"/>
                        </a:rPr>
                        <a:t>Install Python 3.5.2</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b="1" dirty="0">
                          <a:effectLst/>
                          <a:latin typeface="Calibri"/>
                          <a:ea typeface="Times New Roman"/>
                          <a:cs typeface="Calibri"/>
                        </a:rPr>
                        <a:t>MW Quiz 4</a:t>
                      </a:r>
                      <a:r>
                        <a:rPr lang="en-US" sz="1600" dirty="0">
                          <a:effectLst/>
                          <a:latin typeface="Calibri"/>
                          <a:ea typeface="Times New Roman"/>
                          <a:cs typeface="Calibri"/>
                        </a:rPr>
                        <a:t>:  Adv. Stats in R</a:t>
                      </a:r>
                      <a:endParaRPr lang="en-US" sz="1600" dirty="0">
                        <a:effectLst/>
                        <a:latin typeface="Calibri"/>
                        <a:ea typeface="Times New Roman"/>
                        <a:cs typeface="Times New Roman"/>
                      </a:endParaRPr>
                    </a:p>
                    <a:p>
                      <a:pPr marL="0" marR="0">
                        <a:lnSpc>
                          <a:spcPct val="115000"/>
                        </a:lnSpc>
                        <a:spcBef>
                          <a:spcPts val="0"/>
                        </a:spcBef>
                        <a:spcAft>
                          <a:spcPts val="1000"/>
                        </a:spcAft>
                      </a:pPr>
                      <a:r>
                        <a:rPr lang="en-US" sz="1600" b="1" dirty="0">
                          <a:effectLst/>
                          <a:latin typeface="Calibri"/>
                          <a:ea typeface="Times New Roman"/>
                          <a:cs typeface="Calibri"/>
                        </a:rPr>
                        <a:t>S</a:t>
                      </a:r>
                      <a:r>
                        <a:rPr lang="en-US" sz="1600" dirty="0">
                          <a:effectLst/>
                          <a:latin typeface="Calibri"/>
                          <a:ea typeface="Times New Roman"/>
                          <a:cs typeface="Calibri"/>
                        </a:rPr>
                        <a:t>:  </a:t>
                      </a:r>
                      <a:r>
                        <a:rPr lang="en-US" sz="1600" b="1" dirty="0">
                          <a:effectLst/>
                          <a:latin typeface="Calibri"/>
                          <a:ea typeface="Times New Roman"/>
                          <a:cs typeface="Calibri"/>
                        </a:rPr>
                        <a:t>FINAL_PROJECT_4</a:t>
                      </a:r>
                      <a:r>
                        <a:rPr lang="en-US" sz="1600" dirty="0">
                          <a:effectLst/>
                          <a:latin typeface="Calibri"/>
                          <a:ea typeface="Times New Roman"/>
                          <a:cs typeface="Calibri"/>
                        </a:rPr>
                        <a:t>:  Using R or Excel, determine which attributes in your dataset are closely correlated.  Select two attributes for which to predict future values with regression.  Use Excel and R.  How do the results differ, and why?</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190955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20</a:t>
            </a:fld>
            <a:endParaRPr lang="en-US"/>
          </a:p>
        </p:txBody>
      </p:sp>
      <p:sp>
        <p:nvSpPr>
          <p:cNvPr id="4" name="Title 3"/>
          <p:cNvSpPr>
            <a:spLocks noGrp="1"/>
          </p:cNvSpPr>
          <p:nvPr>
            <p:ph type="title" idx="4294967295"/>
          </p:nvPr>
        </p:nvSpPr>
        <p:spPr/>
        <p:txBody>
          <a:bodyPr>
            <a:normAutofit/>
          </a:bodyPr>
          <a:lstStyle/>
          <a:p>
            <a:r>
              <a:rPr lang="en-US" sz="4000" b="1" dirty="0" smtClean="0"/>
              <a:t>Cross Validation in R</a:t>
            </a:r>
            <a:endParaRPr lang="en-US" sz="4000" b="1" dirty="0"/>
          </a:p>
        </p:txBody>
      </p:sp>
      <p:pic>
        <p:nvPicPr>
          <p:cNvPr id="69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1" y="1704571"/>
            <a:ext cx="6667500" cy="45798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4674742" y="4674742"/>
            <a:ext cx="3429144" cy="1200329"/>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dirty="0" smtClean="0">
                <a:solidFill>
                  <a:schemeClr val="tx1"/>
                </a:solidFill>
              </a:rPr>
              <a:t>Google the following:</a:t>
            </a:r>
          </a:p>
          <a:p>
            <a:pPr marL="342900" indent="-342900">
              <a:buFont typeface="+mj-lt"/>
              <a:buAutoNum type="arabicPeriod"/>
            </a:pPr>
            <a:r>
              <a:rPr lang="en-US" dirty="0" smtClean="0">
                <a:solidFill>
                  <a:schemeClr val="tx1"/>
                </a:solidFill>
              </a:rPr>
              <a:t>Mean error</a:t>
            </a:r>
          </a:p>
          <a:p>
            <a:pPr marL="342900" indent="-342900">
              <a:buFont typeface="+mj-lt"/>
              <a:buAutoNum type="arabicPeriod"/>
            </a:pPr>
            <a:r>
              <a:rPr lang="en-US" dirty="0" smtClean="0">
                <a:solidFill>
                  <a:schemeClr val="tx1"/>
                </a:solidFill>
              </a:rPr>
              <a:t>Root mean square error</a:t>
            </a:r>
          </a:p>
          <a:p>
            <a:pPr marL="342900" indent="-342900">
              <a:buFont typeface="+mj-lt"/>
              <a:buAutoNum type="arabicPeriod"/>
            </a:pPr>
            <a:r>
              <a:rPr lang="en-US" dirty="0" smtClean="0">
                <a:solidFill>
                  <a:schemeClr val="tx1"/>
                </a:solidFill>
              </a:rPr>
              <a:t>Mean absolute percent error</a:t>
            </a:r>
            <a:endParaRPr lang="en-US" dirty="0">
              <a:solidFill>
                <a:schemeClr val="tx1"/>
              </a:solidFill>
            </a:endParaRPr>
          </a:p>
        </p:txBody>
      </p:sp>
    </p:spTree>
    <p:extLst>
      <p:ext uri="{BB962C8B-B14F-4D97-AF65-F5344CB8AC3E}">
        <p14:creationId xmlns:p14="http://schemas.microsoft.com/office/powerpoint/2010/main" val="1352694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anova</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21</a:t>
            </a:fld>
            <a:endParaRPr lang="en-US"/>
          </a:p>
        </p:txBody>
      </p:sp>
    </p:spTree>
    <p:extLst>
      <p:ext uri="{BB962C8B-B14F-4D97-AF65-F5344CB8AC3E}">
        <p14:creationId xmlns:p14="http://schemas.microsoft.com/office/powerpoint/2010/main" val="688451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22</a:t>
            </a:fld>
            <a:endParaRPr lang="en-US"/>
          </a:p>
        </p:txBody>
      </p:sp>
      <p:sp>
        <p:nvSpPr>
          <p:cNvPr id="4" name="Title 3"/>
          <p:cNvSpPr>
            <a:spLocks noGrp="1"/>
          </p:cNvSpPr>
          <p:nvPr>
            <p:ph type="title" idx="4294967295"/>
          </p:nvPr>
        </p:nvSpPr>
        <p:spPr>
          <a:xfrm>
            <a:off x="857251" y="750889"/>
            <a:ext cx="7391400" cy="860198"/>
          </a:xfrm>
        </p:spPr>
        <p:txBody>
          <a:bodyPr>
            <a:normAutofit/>
          </a:bodyPr>
          <a:lstStyle/>
          <a:p>
            <a:r>
              <a:rPr lang="en-US" sz="4000" b="1" dirty="0" smtClean="0"/>
              <a:t>ANOVA</a:t>
            </a:r>
            <a:endParaRPr lang="en-US" sz="4000" b="1" dirty="0"/>
          </a:p>
        </p:txBody>
      </p:sp>
      <p:sp>
        <p:nvSpPr>
          <p:cNvPr id="6" name="Rectangle 5"/>
          <p:cNvSpPr/>
          <p:nvPr/>
        </p:nvSpPr>
        <p:spPr>
          <a:xfrm>
            <a:off x="960633" y="1656030"/>
            <a:ext cx="728801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solidFill>
                  <a:schemeClr val="tx1"/>
                </a:solidFill>
              </a:rPr>
              <a:t>Analysis of variance (</a:t>
            </a:r>
            <a:r>
              <a:rPr lang="en-US" b="1" dirty="0">
                <a:solidFill>
                  <a:schemeClr val="tx1"/>
                </a:solidFill>
              </a:rPr>
              <a:t>ANOVA</a:t>
            </a:r>
            <a:r>
              <a:rPr lang="en-US" dirty="0">
                <a:solidFill>
                  <a:schemeClr val="tx1"/>
                </a:solidFill>
              </a:rPr>
              <a:t>) is a collection of statistical models used to analyze the differences among group means and their associated procedures (such as "variation" among and between groups)</a:t>
            </a:r>
          </a:p>
        </p:txBody>
      </p:sp>
      <p:pic>
        <p:nvPicPr>
          <p:cNvPr id="69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633" y="3051576"/>
            <a:ext cx="5568594" cy="33047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6669321" y="3051576"/>
            <a:ext cx="2041452" cy="3139321"/>
          </a:xfrm>
          <a:prstGeom prst="rect">
            <a:avLst/>
          </a:prstGeom>
          <a:noFill/>
        </p:spPr>
        <p:txBody>
          <a:bodyPr wrap="square" rtlCol="0">
            <a:spAutoFit/>
          </a:bodyPr>
          <a:lstStyle/>
          <a:p>
            <a:r>
              <a:rPr lang="en-US" dirty="0"/>
              <a:t>In one-way </a:t>
            </a:r>
            <a:r>
              <a:rPr lang="en-US" b="1" dirty="0"/>
              <a:t>ANOVA</a:t>
            </a:r>
            <a:r>
              <a:rPr lang="en-US" dirty="0"/>
              <a:t> the data is sub-divided into groups based on a single classification </a:t>
            </a:r>
            <a:r>
              <a:rPr lang="en-US" dirty="0" smtClean="0"/>
              <a:t>factor </a:t>
            </a:r>
            <a:r>
              <a:rPr lang="en-US" dirty="0" smtClean="0">
                <a:sym typeface="Wingdings" panose="05000000000000000000" pitchFamily="2" charset="2"/>
              </a:rPr>
              <a:t> w</a:t>
            </a:r>
            <a:r>
              <a:rPr lang="en-US" dirty="0" smtClean="0"/>
              <a:t>e need categorical data, i.e. Number of Cylinders, for this.</a:t>
            </a:r>
            <a:endParaRPr lang="en-US" dirty="0"/>
          </a:p>
        </p:txBody>
      </p:sp>
    </p:spTree>
    <p:extLst>
      <p:ext uri="{BB962C8B-B14F-4D97-AF65-F5344CB8AC3E}">
        <p14:creationId xmlns:p14="http://schemas.microsoft.com/office/powerpoint/2010/main" val="2695241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23</a:t>
            </a:fld>
            <a:endParaRPr lang="en-US"/>
          </a:p>
        </p:txBody>
      </p:sp>
      <p:sp>
        <p:nvSpPr>
          <p:cNvPr id="4" name="Title 3"/>
          <p:cNvSpPr>
            <a:spLocks noGrp="1"/>
          </p:cNvSpPr>
          <p:nvPr>
            <p:ph type="title" idx="4294967295"/>
          </p:nvPr>
        </p:nvSpPr>
        <p:spPr/>
        <p:txBody>
          <a:bodyPr>
            <a:normAutofit/>
          </a:bodyPr>
          <a:lstStyle/>
          <a:p>
            <a:r>
              <a:rPr lang="en-US" sz="4000" b="1" dirty="0" smtClean="0"/>
              <a:t>ANOVA</a:t>
            </a:r>
            <a:endParaRPr lang="en-US" sz="4000" b="1" dirty="0"/>
          </a:p>
        </p:txBody>
      </p:sp>
      <p:sp>
        <p:nvSpPr>
          <p:cNvPr id="5" name="Rectangle 4"/>
          <p:cNvSpPr/>
          <p:nvPr/>
        </p:nvSpPr>
        <p:spPr>
          <a:xfrm>
            <a:off x="879512" y="1791953"/>
            <a:ext cx="7463104" cy="3416320"/>
          </a:xfrm>
          <a:prstGeom prst="rect">
            <a:avLst/>
          </a:prstGeom>
        </p:spPr>
        <p:txBody>
          <a:bodyPr wrap="square">
            <a:spAutoFit/>
          </a:bodyPr>
          <a:lstStyle/>
          <a:p>
            <a:r>
              <a:rPr lang="en-US" dirty="0"/>
              <a:t>To determine whether any of the differences between the means are statistically significant, compare the </a:t>
            </a:r>
            <a:r>
              <a:rPr lang="en-US" b="1" dirty="0"/>
              <a:t>p</a:t>
            </a:r>
            <a:r>
              <a:rPr lang="en-US" dirty="0"/>
              <a:t>-</a:t>
            </a:r>
            <a:r>
              <a:rPr lang="en-US" b="1" dirty="0"/>
              <a:t>value</a:t>
            </a:r>
            <a:r>
              <a:rPr lang="en-US" dirty="0"/>
              <a:t> to your significance </a:t>
            </a:r>
            <a:r>
              <a:rPr lang="en-US" dirty="0" smtClean="0"/>
              <a:t>level (usually 0.05) </a:t>
            </a:r>
            <a:r>
              <a:rPr lang="en-US" dirty="0"/>
              <a:t>to assess the null hypothesis. The null hypothesis states that the population means are all equal</a:t>
            </a:r>
            <a:r>
              <a:rPr lang="en-US" dirty="0" smtClean="0"/>
              <a:t>.</a:t>
            </a:r>
          </a:p>
          <a:p>
            <a:endParaRPr lang="en-US" dirty="0"/>
          </a:p>
          <a:p>
            <a:pPr marL="285750" indent="-285750">
              <a:buFont typeface="Arial" panose="020B0604020202020204" pitchFamily="34" charset="0"/>
              <a:buChar char="•"/>
            </a:pPr>
            <a:r>
              <a:rPr lang="en-US" dirty="0"/>
              <a:t>A test result (calculated from the null hypothesis and the sample) is </a:t>
            </a:r>
            <a:r>
              <a:rPr lang="en-US" dirty="0" smtClean="0"/>
              <a:t>statistically </a:t>
            </a:r>
            <a:r>
              <a:rPr lang="en-US" dirty="0"/>
              <a:t>significant if it is deemed unlikely to have occurred by chance, assuming the truth of the null hypothesis. </a:t>
            </a:r>
            <a:r>
              <a:rPr lang="en-US" dirty="0" smtClean="0"/>
              <a:t>(p-value &gt; 0.05)</a:t>
            </a:r>
          </a:p>
          <a:p>
            <a:pPr marL="285750" indent="-285750">
              <a:buFont typeface="Arial" panose="020B0604020202020204" pitchFamily="34" charset="0"/>
              <a:buChar char="•"/>
            </a:pPr>
            <a:r>
              <a:rPr lang="en-US" dirty="0" smtClean="0"/>
              <a:t>A </a:t>
            </a:r>
            <a:r>
              <a:rPr lang="en-US" dirty="0"/>
              <a:t>statistically significant result, when a </a:t>
            </a:r>
            <a:r>
              <a:rPr lang="en-US" dirty="0" smtClean="0"/>
              <a:t>probability p-value &lt; 0.05 justifies </a:t>
            </a:r>
            <a:r>
              <a:rPr lang="en-US" dirty="0"/>
              <a:t>the rejection of the null hypothesis, but only if the a priori probability of the null hypothesis is not high</a:t>
            </a:r>
            <a:r>
              <a:rPr lang="en-US" dirty="0" smtClean="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31018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24</a:t>
            </a:fld>
            <a:endParaRPr lang="en-US"/>
          </a:p>
        </p:txBody>
      </p:sp>
      <p:sp>
        <p:nvSpPr>
          <p:cNvPr id="4" name="Title 3"/>
          <p:cNvSpPr>
            <a:spLocks noGrp="1"/>
          </p:cNvSpPr>
          <p:nvPr>
            <p:ph type="title" idx="4294967295"/>
          </p:nvPr>
        </p:nvSpPr>
        <p:spPr>
          <a:xfrm>
            <a:off x="914400" y="633046"/>
            <a:ext cx="7772400" cy="981360"/>
          </a:xfrm>
        </p:spPr>
        <p:txBody>
          <a:bodyPr>
            <a:normAutofit/>
          </a:bodyPr>
          <a:lstStyle/>
          <a:p>
            <a:r>
              <a:rPr lang="en-US" sz="3600" b="1" dirty="0" smtClean="0"/>
              <a:t>ANOVA in R</a:t>
            </a:r>
            <a:endParaRPr lang="en-US" sz="3600" b="1" dirty="0"/>
          </a:p>
        </p:txBody>
      </p:sp>
      <p:pic>
        <p:nvPicPr>
          <p:cNvPr id="67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73" y="1781175"/>
            <a:ext cx="8743950" cy="32956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05211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25</a:t>
            </a:fld>
            <a:endParaRPr lang="en-US"/>
          </a:p>
        </p:txBody>
      </p:sp>
      <p:sp>
        <p:nvSpPr>
          <p:cNvPr id="4" name="Title 3"/>
          <p:cNvSpPr>
            <a:spLocks noGrp="1"/>
          </p:cNvSpPr>
          <p:nvPr>
            <p:ph type="title" idx="4294967295"/>
          </p:nvPr>
        </p:nvSpPr>
        <p:spPr/>
        <p:txBody>
          <a:bodyPr>
            <a:normAutofit/>
          </a:bodyPr>
          <a:lstStyle/>
          <a:p>
            <a:r>
              <a:rPr lang="en-US" sz="4000" b="1" dirty="0" smtClean="0"/>
              <a:t>ANOVA in MS Excel</a:t>
            </a:r>
            <a:endParaRPr lang="en-US" sz="4000" b="1" dirty="0"/>
          </a:p>
        </p:txBody>
      </p:sp>
      <p:pic>
        <p:nvPicPr>
          <p:cNvPr id="67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1716356"/>
            <a:ext cx="6731000" cy="45085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ounded Rectangle 4"/>
          <p:cNvSpPr/>
          <p:nvPr/>
        </p:nvSpPr>
        <p:spPr>
          <a:xfrm>
            <a:off x="6210886" y="2159391"/>
            <a:ext cx="977705" cy="344658"/>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268393" y="4288301"/>
            <a:ext cx="3083170" cy="344658"/>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5" idx="2"/>
            <a:endCxn id="7" idx="0"/>
          </p:cNvCxnSpPr>
          <p:nvPr/>
        </p:nvCxnSpPr>
        <p:spPr>
          <a:xfrm flipH="1">
            <a:off x="4809978" y="2504049"/>
            <a:ext cx="1889761" cy="1784252"/>
          </a:xfrm>
          <a:prstGeom prst="straightConnector1">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6967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26</a:t>
            </a:fld>
            <a:endParaRPr lang="en-US"/>
          </a:p>
        </p:txBody>
      </p:sp>
      <p:sp>
        <p:nvSpPr>
          <p:cNvPr id="4" name="Title 3"/>
          <p:cNvSpPr>
            <a:spLocks noGrp="1"/>
          </p:cNvSpPr>
          <p:nvPr>
            <p:ph type="title" idx="4294967295"/>
          </p:nvPr>
        </p:nvSpPr>
        <p:spPr/>
        <p:txBody>
          <a:bodyPr>
            <a:normAutofit/>
          </a:bodyPr>
          <a:lstStyle/>
          <a:p>
            <a:r>
              <a:rPr lang="en-US" sz="4000" b="1" dirty="0" smtClean="0"/>
              <a:t>ANOVA in MS Excel</a:t>
            </a:r>
            <a:endParaRPr lang="en-US" sz="4000" b="1" dirty="0"/>
          </a:p>
        </p:txBody>
      </p:sp>
      <p:grpSp>
        <p:nvGrpSpPr>
          <p:cNvPr id="7" name="Group 6"/>
          <p:cNvGrpSpPr/>
          <p:nvPr/>
        </p:nvGrpSpPr>
        <p:grpSpPr>
          <a:xfrm>
            <a:off x="284200" y="1800665"/>
            <a:ext cx="3669074" cy="2372090"/>
            <a:chOff x="416373" y="1716259"/>
            <a:chExt cx="3669074" cy="2372090"/>
          </a:xfrm>
        </p:grpSpPr>
        <p:pic>
          <p:nvPicPr>
            <p:cNvPr id="67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373" y="1716259"/>
              <a:ext cx="3536901" cy="237209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ight Arrow 5"/>
            <p:cNvSpPr/>
            <p:nvPr/>
          </p:nvSpPr>
          <p:spPr>
            <a:xfrm flipH="1">
              <a:off x="1603268" y="2664304"/>
              <a:ext cx="2482179" cy="498783"/>
            </a:xfrm>
            <a:prstGeom prst="rightArrow">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Value to which you are comparing p</a:t>
              </a:r>
              <a:endParaRPr lang="en-US" sz="1400" dirty="0">
                <a:solidFill>
                  <a:schemeClr val="tx1"/>
                </a:solidFill>
              </a:endParaRPr>
            </a:p>
          </p:txBody>
        </p:sp>
      </p:grpSp>
      <p:pic>
        <p:nvPicPr>
          <p:cNvPr id="67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3274" y="1932473"/>
            <a:ext cx="5129656" cy="4072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Curved Up Arrow 7"/>
          <p:cNvSpPr/>
          <p:nvPr/>
        </p:nvSpPr>
        <p:spPr>
          <a:xfrm rot="1469893">
            <a:off x="2900549" y="3548424"/>
            <a:ext cx="1216152" cy="731520"/>
          </a:xfrm>
          <a:prstGeom prst="curvedUpArrow">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228413" y="4318480"/>
            <a:ext cx="3648474" cy="2062103"/>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b="1" dirty="0">
                <a:solidFill>
                  <a:schemeClr val="tx1"/>
                </a:solidFill>
              </a:rPr>
              <a:t>Conclusion</a:t>
            </a:r>
            <a:r>
              <a:rPr lang="en-US" sz="1600" dirty="0">
                <a:solidFill>
                  <a:schemeClr val="tx1"/>
                </a:solidFill>
              </a:rPr>
              <a:t>: if </a:t>
            </a:r>
            <a:r>
              <a:rPr lang="en-US" sz="1600" dirty="0" smtClean="0">
                <a:solidFill>
                  <a:schemeClr val="tx1"/>
                </a:solidFill>
              </a:rPr>
              <a:t>p &gt; Alpha (0.05) (or if F </a:t>
            </a:r>
            <a:r>
              <a:rPr lang="en-US" sz="1600" dirty="0">
                <a:solidFill>
                  <a:schemeClr val="tx1"/>
                </a:solidFill>
              </a:rPr>
              <a:t>&gt; F </a:t>
            </a:r>
            <a:r>
              <a:rPr lang="en-US" sz="1600" dirty="0" err="1" smtClean="0">
                <a:solidFill>
                  <a:schemeClr val="tx1"/>
                </a:solidFill>
              </a:rPr>
              <a:t>crit</a:t>
            </a:r>
            <a:r>
              <a:rPr lang="en-US" sz="1600" dirty="0" smtClean="0">
                <a:solidFill>
                  <a:schemeClr val="tx1"/>
                </a:solidFill>
              </a:rPr>
              <a:t>), </a:t>
            </a:r>
            <a:r>
              <a:rPr lang="en-US" sz="1600" dirty="0">
                <a:solidFill>
                  <a:schemeClr val="tx1"/>
                </a:solidFill>
              </a:rPr>
              <a:t>we reject the null hypothesis. </a:t>
            </a:r>
            <a:r>
              <a:rPr lang="en-US" sz="1600" dirty="0" smtClean="0">
                <a:solidFill>
                  <a:schemeClr val="tx1"/>
                </a:solidFill>
              </a:rPr>
              <a:t>The </a:t>
            </a:r>
            <a:r>
              <a:rPr lang="en-US" sz="1600" dirty="0">
                <a:solidFill>
                  <a:schemeClr val="tx1"/>
                </a:solidFill>
              </a:rPr>
              <a:t>means of the </a:t>
            </a:r>
            <a:r>
              <a:rPr lang="en-US" sz="1600" dirty="0" smtClean="0">
                <a:solidFill>
                  <a:schemeClr val="tx1"/>
                </a:solidFill>
              </a:rPr>
              <a:t>8 populations </a:t>
            </a:r>
            <a:r>
              <a:rPr lang="en-US" sz="1600" dirty="0">
                <a:solidFill>
                  <a:schemeClr val="tx1"/>
                </a:solidFill>
              </a:rPr>
              <a:t>are not all equal. At least one of the means is different. However, the ANOVA does not tell you where the difference lies. You need a t-Test to test each pair of means.</a:t>
            </a:r>
            <a:endParaRPr lang="en-US" sz="1600" dirty="0">
              <a:solidFill>
                <a:schemeClr val="tx1"/>
              </a:solidFill>
            </a:endParaRPr>
          </a:p>
        </p:txBody>
      </p:sp>
    </p:spTree>
    <p:extLst>
      <p:ext uri="{BB962C8B-B14F-4D97-AF65-F5344CB8AC3E}">
        <p14:creationId xmlns:p14="http://schemas.microsoft.com/office/powerpoint/2010/main" val="2877688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Putting it all together: Recommender systems</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27</a:t>
            </a:fld>
            <a:endParaRPr lang="en-US"/>
          </a:p>
        </p:txBody>
      </p:sp>
    </p:spTree>
    <p:extLst>
      <p:ext uri="{BB962C8B-B14F-4D97-AF65-F5344CB8AC3E}">
        <p14:creationId xmlns:p14="http://schemas.microsoft.com/office/powerpoint/2010/main" val="3190202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28</a:t>
            </a:fld>
            <a:endParaRPr lang="en-US"/>
          </a:p>
        </p:txBody>
      </p:sp>
      <p:sp>
        <p:nvSpPr>
          <p:cNvPr id="4" name="Title 3"/>
          <p:cNvSpPr>
            <a:spLocks noGrp="1"/>
          </p:cNvSpPr>
          <p:nvPr>
            <p:ph type="title" idx="4294967295"/>
          </p:nvPr>
        </p:nvSpPr>
        <p:spPr/>
        <p:txBody>
          <a:bodyPr>
            <a:normAutofit/>
          </a:bodyPr>
          <a:lstStyle/>
          <a:p>
            <a:r>
              <a:rPr lang="en-US" sz="4000" b="1" dirty="0" smtClean="0"/>
              <a:t>Recommender Systems</a:t>
            </a:r>
            <a:endParaRPr lang="en-US" sz="4000" b="1" dirty="0"/>
          </a:p>
        </p:txBody>
      </p:sp>
      <p:sp>
        <p:nvSpPr>
          <p:cNvPr id="5" name="Rectangle 4"/>
          <p:cNvSpPr/>
          <p:nvPr/>
        </p:nvSpPr>
        <p:spPr>
          <a:xfrm>
            <a:off x="934623" y="1753833"/>
            <a:ext cx="6000749" cy="2862322"/>
          </a:xfrm>
          <a:prstGeom prst="rect">
            <a:avLst/>
          </a:prstGeom>
        </p:spPr>
        <p:txBody>
          <a:bodyPr wrap="square">
            <a:spAutoFit/>
          </a:bodyPr>
          <a:lstStyle/>
          <a:p>
            <a:pPr marL="285750" indent="-285750">
              <a:buFont typeface="Arial" panose="020B0604020202020204" pitchFamily="34" charset="0"/>
              <a:buChar char="•"/>
            </a:pPr>
            <a:r>
              <a:rPr lang="en-US" dirty="0"/>
              <a:t>How a recommendation system works.</a:t>
            </a:r>
          </a:p>
          <a:p>
            <a:pPr marL="285750" indent="-285750">
              <a:buFont typeface="Arial" panose="020B0604020202020204" pitchFamily="34" charset="0"/>
              <a:buChar char="•"/>
            </a:pPr>
            <a:r>
              <a:rPr lang="en-US" dirty="0"/>
              <a:t>How social filtering works</a:t>
            </a:r>
          </a:p>
          <a:p>
            <a:pPr marL="285750" indent="-285750">
              <a:buFont typeface="Arial" panose="020B0604020202020204" pitchFamily="34" charset="0"/>
              <a:buChar char="•"/>
            </a:pPr>
            <a:r>
              <a:rPr lang="en-US" dirty="0"/>
              <a:t>How to find similar items</a:t>
            </a:r>
          </a:p>
          <a:p>
            <a:pPr marL="285750" indent="-285750">
              <a:buFont typeface="Arial" panose="020B0604020202020204" pitchFamily="34" charset="0"/>
              <a:buChar char="•"/>
            </a:pPr>
            <a:r>
              <a:rPr lang="en-US" dirty="0"/>
              <a:t>Manhattan distance</a:t>
            </a:r>
          </a:p>
          <a:p>
            <a:pPr marL="285750" indent="-285750">
              <a:buFont typeface="Arial" panose="020B0604020202020204" pitchFamily="34" charset="0"/>
              <a:buChar char="•"/>
            </a:pPr>
            <a:r>
              <a:rPr lang="en-US" dirty="0"/>
              <a:t>Euclidean distance</a:t>
            </a:r>
          </a:p>
          <a:p>
            <a:pPr marL="285750" indent="-285750">
              <a:buFont typeface="Arial" panose="020B0604020202020204" pitchFamily="34" charset="0"/>
              <a:buChar char="•"/>
            </a:pPr>
            <a:r>
              <a:rPr lang="en-US" dirty="0" err="1"/>
              <a:t>Minkowski</a:t>
            </a:r>
            <a:r>
              <a:rPr lang="en-US" dirty="0"/>
              <a:t> distance</a:t>
            </a:r>
          </a:p>
          <a:p>
            <a:pPr marL="285750" indent="-285750">
              <a:buFont typeface="Arial" panose="020B0604020202020204" pitchFamily="34" charset="0"/>
              <a:buChar char="•"/>
            </a:pPr>
            <a:r>
              <a:rPr lang="en-US" dirty="0"/>
              <a:t>Pearson Correlation Coefficient</a:t>
            </a:r>
          </a:p>
          <a:p>
            <a:pPr marL="285750" indent="-285750">
              <a:buFont typeface="Arial" panose="020B0604020202020204" pitchFamily="34" charset="0"/>
              <a:buChar char="•"/>
            </a:pPr>
            <a:r>
              <a:rPr lang="en-US" dirty="0"/>
              <a:t>Cosine similarity</a:t>
            </a:r>
          </a:p>
          <a:p>
            <a:pPr marL="285750" indent="-285750">
              <a:buFont typeface="Arial" panose="020B0604020202020204" pitchFamily="34" charset="0"/>
              <a:buChar char="•"/>
            </a:pPr>
            <a:r>
              <a:rPr lang="en-US" dirty="0"/>
              <a:t>Implementing k-nearest neighbors in Python</a:t>
            </a:r>
          </a:p>
          <a:p>
            <a:pPr marL="285750" indent="-285750">
              <a:buFont typeface="Arial" panose="020B0604020202020204" pitchFamily="34" charset="0"/>
              <a:buChar char="•"/>
            </a:pPr>
            <a:r>
              <a:rPr lang="en-US" dirty="0"/>
              <a:t>The Book Crossing dataset</a:t>
            </a:r>
          </a:p>
        </p:txBody>
      </p:sp>
    </p:spTree>
    <p:extLst>
      <p:ext uri="{BB962C8B-B14F-4D97-AF65-F5344CB8AC3E}">
        <p14:creationId xmlns:p14="http://schemas.microsoft.com/office/powerpoint/2010/main" val="25134278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29</a:t>
            </a:fld>
            <a:endParaRPr lang="en-US"/>
          </a:p>
        </p:txBody>
      </p:sp>
      <p:sp>
        <p:nvSpPr>
          <p:cNvPr id="4" name="Title 3"/>
          <p:cNvSpPr>
            <a:spLocks noGrp="1"/>
          </p:cNvSpPr>
          <p:nvPr>
            <p:ph type="title" idx="4294967295"/>
          </p:nvPr>
        </p:nvSpPr>
        <p:spPr>
          <a:xfrm>
            <a:off x="457200" y="750889"/>
            <a:ext cx="8138160" cy="860198"/>
          </a:xfrm>
        </p:spPr>
        <p:txBody>
          <a:bodyPr>
            <a:normAutofit/>
          </a:bodyPr>
          <a:lstStyle/>
          <a:p>
            <a:r>
              <a:rPr lang="en-US" sz="3600" b="1" dirty="0" smtClean="0"/>
              <a:t>How a Recommender System Works</a:t>
            </a:r>
            <a:endParaRPr lang="en-US" sz="3600" b="1" dirty="0"/>
          </a:p>
        </p:txBody>
      </p:sp>
      <p:pic>
        <p:nvPicPr>
          <p:cNvPr id="67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788" y="1768677"/>
            <a:ext cx="6118664" cy="415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1371600" y="3488788"/>
            <a:ext cx="3481754" cy="35802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1365346" y="2684585"/>
            <a:ext cx="3481754" cy="35802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urved Left Arrow 5"/>
          <p:cNvSpPr/>
          <p:nvPr/>
        </p:nvSpPr>
        <p:spPr>
          <a:xfrm>
            <a:off x="4916659" y="2751053"/>
            <a:ext cx="731520" cy="121615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67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708" y="1911095"/>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550937" y="3288383"/>
            <a:ext cx="3044423" cy="369332"/>
          </a:xfrm>
          <a:prstGeom prst="rect">
            <a:avLst/>
          </a:prstGeom>
          <a:solidFill>
            <a:schemeClr val="bg2"/>
          </a:solidFill>
        </p:spPr>
        <p:txBody>
          <a:bodyPr wrap="none" rtlCol="0">
            <a:spAutoFit/>
          </a:bodyPr>
          <a:lstStyle/>
          <a:p>
            <a:r>
              <a:rPr lang="en-US" dirty="0" smtClean="0"/>
              <a:t>Customers who are like me!</a:t>
            </a:r>
            <a:endParaRPr lang="en-US" dirty="0"/>
          </a:p>
        </p:txBody>
      </p:sp>
    </p:spTree>
    <p:extLst>
      <p:ext uri="{BB962C8B-B14F-4D97-AF65-F5344CB8AC3E}">
        <p14:creationId xmlns:p14="http://schemas.microsoft.com/office/powerpoint/2010/main" val="29001009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Chi square and correlation</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30</a:t>
            </a:fld>
            <a:endParaRPr lang="en-US"/>
          </a:p>
        </p:txBody>
      </p:sp>
      <p:sp>
        <p:nvSpPr>
          <p:cNvPr id="4" name="Title 3"/>
          <p:cNvSpPr>
            <a:spLocks noGrp="1"/>
          </p:cNvSpPr>
          <p:nvPr>
            <p:ph type="title" idx="4294967295"/>
          </p:nvPr>
        </p:nvSpPr>
        <p:spPr/>
        <p:txBody>
          <a:bodyPr>
            <a:normAutofit/>
          </a:bodyPr>
          <a:lstStyle/>
          <a:p>
            <a:r>
              <a:rPr lang="en-US" sz="3600" b="1" dirty="0" smtClean="0"/>
              <a:t>Or like this</a:t>
            </a:r>
            <a:endParaRPr lang="en-US" sz="3600" b="1" dirty="0"/>
          </a:p>
        </p:txBody>
      </p:sp>
      <p:pic>
        <p:nvPicPr>
          <p:cNvPr id="67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1" y="1721740"/>
            <a:ext cx="6327897" cy="4024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57251" y="5920477"/>
            <a:ext cx="5263443" cy="276999"/>
          </a:xfrm>
          <a:prstGeom prst="rect">
            <a:avLst/>
          </a:prstGeom>
        </p:spPr>
        <p:txBody>
          <a:bodyPr wrap="square">
            <a:spAutoFit/>
          </a:bodyPr>
          <a:lstStyle/>
          <a:p>
            <a:r>
              <a:rPr lang="en-US" sz="1200" dirty="0">
                <a:hlinkClick r:id="rId3"/>
              </a:rPr>
              <a:t>http://brandcheerleader.com/2015/02/13/bright-cellars-3/?</a:t>
            </a:r>
            <a:r>
              <a:rPr lang="en-US" sz="1200" dirty="0" smtClean="0">
                <a:hlinkClick r:id="rId3"/>
              </a:rPr>
              <a:t>n_id=ff&amp;a_id=fcs</a:t>
            </a:r>
            <a:r>
              <a:rPr lang="en-US" sz="1200" dirty="0" smtClean="0"/>
              <a:t> </a:t>
            </a:r>
            <a:endParaRPr lang="en-US" sz="1200" dirty="0"/>
          </a:p>
        </p:txBody>
      </p:sp>
      <p:sp>
        <p:nvSpPr>
          <p:cNvPr id="6" name="TextBox 5"/>
          <p:cNvSpPr txBox="1"/>
          <p:nvPr/>
        </p:nvSpPr>
        <p:spPr>
          <a:xfrm rot="811643">
            <a:off x="6122265" y="3924499"/>
            <a:ext cx="2584938" cy="646331"/>
          </a:xfrm>
          <a:prstGeom prst="rect">
            <a:avLst/>
          </a:prstGeom>
          <a:solidFill>
            <a:schemeClr val="bg2"/>
          </a:solidFill>
        </p:spPr>
        <p:txBody>
          <a:bodyPr wrap="square" rtlCol="0">
            <a:spAutoFit/>
          </a:bodyPr>
          <a:lstStyle/>
          <a:p>
            <a:r>
              <a:rPr lang="en-US" dirty="0" smtClean="0"/>
              <a:t>It’s all about finding out how data is related.</a:t>
            </a:r>
            <a:endParaRPr lang="en-US" dirty="0"/>
          </a:p>
        </p:txBody>
      </p:sp>
    </p:spTree>
    <p:extLst>
      <p:ext uri="{BB962C8B-B14F-4D97-AF65-F5344CB8AC3E}">
        <p14:creationId xmlns:p14="http://schemas.microsoft.com/office/powerpoint/2010/main" val="3099342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31</a:t>
            </a:fld>
            <a:endParaRPr lang="en-US"/>
          </a:p>
        </p:txBody>
      </p:sp>
      <p:sp>
        <p:nvSpPr>
          <p:cNvPr id="4" name="Title 3"/>
          <p:cNvSpPr>
            <a:spLocks noGrp="1"/>
          </p:cNvSpPr>
          <p:nvPr>
            <p:ph type="title" idx="4294967295"/>
          </p:nvPr>
        </p:nvSpPr>
        <p:spPr/>
        <p:txBody>
          <a:bodyPr>
            <a:normAutofit/>
          </a:bodyPr>
          <a:lstStyle/>
          <a:p>
            <a:r>
              <a:rPr lang="en-US" sz="4000" b="1" dirty="0" smtClean="0"/>
              <a:t>How is data related?</a:t>
            </a:r>
            <a:endParaRPr lang="en-US" sz="4000" b="1" dirty="0"/>
          </a:p>
        </p:txBody>
      </p:sp>
      <p:graphicFrame>
        <p:nvGraphicFramePr>
          <p:cNvPr id="6" name="Diagram 5"/>
          <p:cNvGraphicFramePr/>
          <p:nvPr>
            <p:extLst>
              <p:ext uri="{D42A27DB-BD31-4B8C-83A1-F6EECF244321}">
                <p14:modId xmlns:p14="http://schemas.microsoft.com/office/powerpoint/2010/main" val="3474721832"/>
              </p:ext>
            </p:extLst>
          </p:nvPr>
        </p:nvGraphicFramePr>
        <p:xfrm>
          <a:off x="1412925" y="1801337"/>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1510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32</a:t>
            </a:fld>
            <a:endParaRPr lang="en-US"/>
          </a:p>
        </p:txBody>
      </p:sp>
      <p:sp>
        <p:nvSpPr>
          <p:cNvPr id="4" name="Title 3"/>
          <p:cNvSpPr>
            <a:spLocks noGrp="1"/>
          </p:cNvSpPr>
          <p:nvPr>
            <p:ph type="title" idx="4294967295"/>
          </p:nvPr>
        </p:nvSpPr>
        <p:spPr/>
        <p:txBody>
          <a:bodyPr>
            <a:normAutofit/>
          </a:bodyPr>
          <a:lstStyle/>
          <a:p>
            <a:r>
              <a:rPr lang="en-US" sz="4000" b="1" dirty="0" smtClean="0"/>
              <a:t>Recommender System</a:t>
            </a:r>
            <a:endParaRPr lang="en-US" sz="4000" b="1" dirty="0"/>
          </a:p>
        </p:txBody>
      </p:sp>
      <p:sp>
        <p:nvSpPr>
          <p:cNvPr id="5" name="TextBox 4"/>
          <p:cNvSpPr txBox="1"/>
          <p:nvPr/>
        </p:nvSpPr>
        <p:spPr>
          <a:xfrm>
            <a:off x="942535" y="1863969"/>
            <a:ext cx="5442516" cy="369332"/>
          </a:xfrm>
          <a:prstGeom prst="rect">
            <a:avLst/>
          </a:prstGeom>
          <a:noFill/>
        </p:spPr>
        <p:txBody>
          <a:bodyPr wrap="none" rtlCol="0">
            <a:spAutoFit/>
          </a:bodyPr>
          <a:lstStyle/>
          <a:p>
            <a:r>
              <a:rPr lang="en-US" dirty="0" smtClean="0"/>
              <a:t>See Zacharias, </a:t>
            </a:r>
            <a:r>
              <a:rPr lang="en-US" dirty="0" smtClean="0">
                <a:hlinkClick r:id="rId2"/>
              </a:rPr>
              <a:t>http://guidetodatamining.com</a:t>
            </a:r>
            <a:r>
              <a:rPr lang="en-US" dirty="0" smtClean="0"/>
              <a:t>, Ch. 2</a:t>
            </a:r>
            <a:endParaRPr lang="en-US" dirty="0"/>
          </a:p>
        </p:txBody>
      </p:sp>
      <p:pic>
        <p:nvPicPr>
          <p:cNvPr id="67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05" y="2868240"/>
            <a:ext cx="4397034" cy="281510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702505" y="2209740"/>
            <a:ext cx="3557449" cy="646331"/>
          </a:xfrm>
          <a:prstGeom prst="rect">
            <a:avLst/>
          </a:prstGeom>
          <a:noFill/>
        </p:spPr>
        <p:txBody>
          <a:bodyPr wrap="none" rtlCol="0">
            <a:spAutoFit/>
          </a:bodyPr>
          <a:lstStyle/>
          <a:p>
            <a:r>
              <a:rPr lang="en-US" dirty="0" smtClean="0"/>
              <a:t>Open recommender.py in Python</a:t>
            </a:r>
          </a:p>
          <a:p>
            <a:r>
              <a:rPr lang="en-US" dirty="0" smtClean="0"/>
              <a:t>Select Run &gt; Run Module</a:t>
            </a:r>
            <a:endParaRPr lang="en-US" dirty="0"/>
          </a:p>
        </p:txBody>
      </p:sp>
      <p:sp>
        <p:nvSpPr>
          <p:cNvPr id="7" name="TextBox 6"/>
          <p:cNvSpPr txBox="1"/>
          <p:nvPr/>
        </p:nvSpPr>
        <p:spPr>
          <a:xfrm>
            <a:off x="5352756" y="2868240"/>
            <a:ext cx="3390314" cy="646331"/>
          </a:xfrm>
          <a:prstGeom prst="rect">
            <a:avLst/>
          </a:prstGeom>
          <a:noFill/>
        </p:spPr>
        <p:txBody>
          <a:bodyPr wrap="square" rtlCol="0">
            <a:spAutoFit/>
          </a:bodyPr>
          <a:lstStyle/>
          <a:p>
            <a:r>
              <a:rPr lang="en-US" dirty="0" smtClean="0"/>
              <a:t>Observe the output in the output window</a:t>
            </a:r>
            <a:endParaRPr lang="en-US" dirty="0"/>
          </a:p>
        </p:txBody>
      </p:sp>
      <p:pic>
        <p:nvPicPr>
          <p:cNvPr id="67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941" y="3589264"/>
            <a:ext cx="5430129" cy="19393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702505" y="5683342"/>
            <a:ext cx="7546146" cy="584775"/>
          </a:xfrm>
          <a:prstGeom prst="rect">
            <a:avLst/>
          </a:prstGeom>
        </p:spPr>
        <p:txBody>
          <a:bodyPr wrap="square">
            <a:spAutoFit/>
          </a:bodyPr>
          <a:lstStyle/>
          <a:p>
            <a:r>
              <a:rPr lang="en-US" sz="1600" dirty="0" smtClean="0"/>
              <a:t>For future reference, you might want to download Canopy, one of the better Python IDEs: </a:t>
            </a:r>
            <a:r>
              <a:rPr lang="en-US" sz="1600" dirty="0" smtClean="0">
                <a:hlinkClick r:id="rId5"/>
              </a:rPr>
              <a:t>https</a:t>
            </a:r>
            <a:r>
              <a:rPr lang="en-US" sz="1600" dirty="0">
                <a:hlinkClick r:id="rId5"/>
              </a:rPr>
              <a:t>://store.enthought.com/downloads/#</a:t>
            </a:r>
            <a:r>
              <a:rPr lang="en-US" sz="1600" dirty="0" smtClean="0">
                <a:hlinkClick r:id="rId5"/>
              </a:rPr>
              <a:t>default</a:t>
            </a:r>
            <a:r>
              <a:rPr lang="en-US" sz="1600" dirty="0" smtClean="0"/>
              <a:t> </a:t>
            </a:r>
            <a:endParaRPr lang="en-US" sz="1600" dirty="0"/>
          </a:p>
        </p:txBody>
      </p:sp>
    </p:spTree>
    <p:extLst>
      <p:ext uri="{BB962C8B-B14F-4D97-AF65-F5344CB8AC3E}">
        <p14:creationId xmlns:p14="http://schemas.microsoft.com/office/powerpoint/2010/main" val="1609961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33</a:t>
            </a:fld>
            <a:endParaRPr lang="en-US"/>
          </a:p>
        </p:txBody>
      </p:sp>
      <p:sp>
        <p:nvSpPr>
          <p:cNvPr id="4" name="Title 3"/>
          <p:cNvSpPr>
            <a:spLocks noGrp="1"/>
          </p:cNvSpPr>
          <p:nvPr>
            <p:ph type="title" idx="4294967295"/>
          </p:nvPr>
        </p:nvSpPr>
        <p:spPr/>
        <p:txBody>
          <a:bodyPr>
            <a:noAutofit/>
          </a:bodyPr>
          <a:lstStyle/>
          <a:p>
            <a:r>
              <a:rPr lang="en-US" sz="3600" b="1" dirty="0" smtClean="0"/>
              <a:t>Exploring Python and Recommender Systems</a:t>
            </a:r>
            <a:endParaRPr lang="en-US" sz="3600" b="1" dirty="0"/>
          </a:p>
        </p:txBody>
      </p:sp>
      <p:sp>
        <p:nvSpPr>
          <p:cNvPr id="5" name="TextBox 4"/>
          <p:cNvSpPr txBox="1"/>
          <p:nvPr/>
        </p:nvSpPr>
        <p:spPr>
          <a:xfrm>
            <a:off x="857251" y="1765492"/>
            <a:ext cx="7829549" cy="3139321"/>
          </a:xfrm>
          <a:prstGeom prst="rect">
            <a:avLst/>
          </a:prstGeom>
          <a:noFill/>
        </p:spPr>
        <p:txBody>
          <a:bodyPr wrap="square" rtlCol="0">
            <a:spAutoFit/>
          </a:bodyPr>
          <a:lstStyle/>
          <a:p>
            <a:r>
              <a:rPr lang="en-US" dirty="0" smtClean="0"/>
              <a:t>Starting on Zacharias, Chapter 2, p. 54, let’s step through the example together.  The data comes from the Book Crossing website.  It exists </a:t>
            </a:r>
            <a:r>
              <a:rPr lang="en-US" dirty="0"/>
              <a:t>in three files at </a:t>
            </a:r>
            <a:r>
              <a:rPr lang="en-US" dirty="0">
                <a:hlinkClick r:id="rId2"/>
              </a:rPr>
              <a:t>http://</a:t>
            </a:r>
            <a:r>
              <a:rPr lang="en-US" dirty="0" smtClean="0">
                <a:hlinkClick r:id="rId2"/>
              </a:rPr>
              <a:t>guidetodatamining.com/assets/data/BX-Dump.zip</a:t>
            </a:r>
            <a:r>
              <a:rPr lang="en-US" dirty="0" smtClean="0"/>
              <a:t> </a:t>
            </a:r>
            <a:endParaRPr lang="en-US" dirty="0"/>
          </a:p>
          <a:p>
            <a:pPr marL="342900" indent="-342900">
              <a:buFont typeface="+mj-lt"/>
              <a:buAutoNum type="arabicPeriod"/>
            </a:pPr>
            <a:r>
              <a:rPr lang="en-US" dirty="0" smtClean="0"/>
              <a:t>BX-Users</a:t>
            </a:r>
          </a:p>
          <a:p>
            <a:pPr marL="342900" indent="-342900">
              <a:buFont typeface="+mj-lt"/>
              <a:buAutoNum type="arabicPeriod"/>
            </a:pPr>
            <a:r>
              <a:rPr lang="en-US" dirty="0" smtClean="0"/>
              <a:t>BX-Books</a:t>
            </a:r>
          </a:p>
          <a:p>
            <a:pPr marL="342900" indent="-342900">
              <a:buFont typeface="+mj-lt"/>
              <a:buAutoNum type="arabicPeriod"/>
            </a:pPr>
            <a:r>
              <a:rPr lang="en-US" dirty="0" smtClean="0"/>
              <a:t>BX-Book-Ratings</a:t>
            </a:r>
          </a:p>
          <a:p>
            <a:r>
              <a:rPr lang="en-US" dirty="0" smtClean="0"/>
              <a:t>Review the recommender code again and load the book data into Python:</a:t>
            </a:r>
          </a:p>
          <a:p>
            <a:endParaRPr lang="en-US" dirty="0" smtClean="0"/>
          </a:p>
          <a:p>
            <a:r>
              <a:rPr lang="en-US" dirty="0"/>
              <a:t>&gt;&gt;&gt; </a:t>
            </a:r>
            <a:r>
              <a:rPr lang="en-US" dirty="0" err="1"/>
              <a:t>r.loadBookDB</a:t>
            </a:r>
            <a:r>
              <a:rPr lang="en-US" dirty="0" smtClean="0"/>
              <a:t>(‘&lt;your path&gt;/BX-Dump</a:t>
            </a:r>
            <a:r>
              <a:rPr lang="en-US" dirty="0"/>
              <a:t>/') </a:t>
            </a:r>
            <a:endParaRPr lang="en-US" dirty="0" smtClean="0"/>
          </a:p>
          <a:p>
            <a:endParaRPr lang="en-US" dirty="0"/>
          </a:p>
          <a:p>
            <a:r>
              <a:rPr lang="en-US" dirty="0" smtClean="0"/>
              <a:t>Then follow the exercise: </a:t>
            </a:r>
            <a:endParaRPr lang="en-US" dirty="0"/>
          </a:p>
        </p:txBody>
      </p:sp>
      <p:pic>
        <p:nvPicPr>
          <p:cNvPr id="67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672" y="4381668"/>
            <a:ext cx="4549945" cy="214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6187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34</a:t>
            </a:fld>
            <a:endParaRPr lang="en-US"/>
          </a:p>
        </p:txBody>
      </p:sp>
      <p:sp>
        <p:nvSpPr>
          <p:cNvPr id="4" name="Title 3"/>
          <p:cNvSpPr>
            <a:spLocks noGrp="1"/>
          </p:cNvSpPr>
          <p:nvPr>
            <p:ph type="title" idx="4294967295"/>
          </p:nvPr>
        </p:nvSpPr>
        <p:spPr/>
        <p:txBody>
          <a:bodyPr/>
          <a:lstStyle/>
          <a:p>
            <a:r>
              <a:rPr lang="en-US" dirty="0" smtClean="0"/>
              <a:t>How Would You …</a:t>
            </a:r>
            <a:endParaRPr lang="en-US" dirty="0"/>
          </a:p>
        </p:txBody>
      </p:sp>
      <p:sp>
        <p:nvSpPr>
          <p:cNvPr id="5" name="Rectangle 4"/>
          <p:cNvSpPr/>
          <p:nvPr/>
        </p:nvSpPr>
        <p:spPr>
          <a:xfrm>
            <a:off x="928468" y="1897690"/>
            <a:ext cx="7378504" cy="2308324"/>
          </a:xfrm>
          <a:prstGeom prst="rect">
            <a:avLst/>
          </a:prstGeom>
        </p:spPr>
        <p:txBody>
          <a:bodyPr wrap="square">
            <a:spAutoFit/>
          </a:bodyPr>
          <a:lstStyle/>
          <a:p>
            <a:r>
              <a:rPr lang="en-US" dirty="0"/>
              <a:t>The book website has a file containing movie ratings for 25 movies at </a:t>
            </a:r>
            <a:r>
              <a:rPr lang="en-US" dirty="0">
                <a:hlinkClick r:id="rId2"/>
              </a:rPr>
              <a:t>http://</a:t>
            </a:r>
            <a:r>
              <a:rPr lang="en-US" dirty="0" smtClean="0">
                <a:hlinkClick r:id="rId2"/>
              </a:rPr>
              <a:t>guidetodatamining.com/assets/data/Movie_Ratings.csv</a:t>
            </a:r>
            <a:r>
              <a:rPr lang="en-US" dirty="0" smtClean="0"/>
              <a:t> . </a:t>
            </a:r>
          </a:p>
          <a:p>
            <a:endParaRPr lang="en-US" dirty="0"/>
          </a:p>
          <a:p>
            <a:endParaRPr lang="en-US" dirty="0" smtClean="0"/>
          </a:p>
          <a:p>
            <a:r>
              <a:rPr lang="en-US" dirty="0" smtClean="0"/>
              <a:t>How would you:</a:t>
            </a:r>
          </a:p>
          <a:p>
            <a:pPr marL="285750" indent="-285750">
              <a:buFont typeface="Arial" panose="020B0604020202020204" pitchFamily="34" charset="0"/>
              <a:buChar char="•"/>
            </a:pPr>
            <a:r>
              <a:rPr lang="en-US" dirty="0" smtClean="0"/>
              <a:t>Create </a:t>
            </a:r>
            <a:r>
              <a:rPr lang="en-US" dirty="0"/>
              <a:t>a function that loads the data into your classifier. </a:t>
            </a:r>
            <a:endParaRPr lang="en-US" dirty="0" smtClean="0"/>
          </a:p>
          <a:p>
            <a:pPr marL="285750" indent="-285750">
              <a:buFont typeface="Arial" panose="020B0604020202020204" pitchFamily="34" charset="0"/>
              <a:buChar char="•"/>
            </a:pPr>
            <a:r>
              <a:rPr lang="en-US" dirty="0" smtClean="0"/>
              <a:t>The </a:t>
            </a:r>
            <a:r>
              <a:rPr lang="en-US" dirty="0"/>
              <a:t>recommend method described </a:t>
            </a:r>
            <a:r>
              <a:rPr lang="en-US" dirty="0" smtClean="0"/>
              <a:t>should </a:t>
            </a:r>
            <a:r>
              <a:rPr lang="en-US" dirty="0"/>
              <a:t>recommend movies for a specific person.</a:t>
            </a:r>
          </a:p>
        </p:txBody>
      </p:sp>
    </p:spTree>
    <p:extLst>
      <p:ext uri="{BB962C8B-B14F-4D97-AF65-F5344CB8AC3E}">
        <p14:creationId xmlns:p14="http://schemas.microsoft.com/office/powerpoint/2010/main" val="3792274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Week </a:t>
            </a:r>
            <a:r>
              <a:rPr lang="en-US" dirty="0"/>
              <a:t>4</a:t>
            </a:r>
            <a:r>
              <a:rPr lang="en-US" dirty="0" smtClean="0"/>
              <a:t> </a:t>
            </a:r>
            <a:r>
              <a:rPr lang="en-US" dirty="0" smtClean="0"/>
              <a:t>quiz</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35</a:t>
            </a:fld>
            <a:endParaRPr lang="en-US"/>
          </a:p>
        </p:txBody>
      </p:sp>
    </p:spTree>
    <p:extLst>
      <p:ext uri="{BB962C8B-B14F-4D97-AF65-F5344CB8AC3E}">
        <p14:creationId xmlns:p14="http://schemas.microsoft.com/office/powerpoint/2010/main" val="3693828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36</a:t>
            </a:fld>
            <a:endParaRPr lang="en-US"/>
          </a:p>
        </p:txBody>
      </p:sp>
      <p:sp>
        <p:nvSpPr>
          <p:cNvPr id="4" name="Title 3"/>
          <p:cNvSpPr>
            <a:spLocks noGrp="1"/>
          </p:cNvSpPr>
          <p:nvPr>
            <p:ph type="title" idx="4294967295"/>
          </p:nvPr>
        </p:nvSpPr>
        <p:spPr>
          <a:xfrm>
            <a:off x="857251" y="750889"/>
            <a:ext cx="7391400" cy="860198"/>
          </a:xfrm>
        </p:spPr>
        <p:txBody>
          <a:bodyPr/>
          <a:lstStyle/>
          <a:p>
            <a:r>
              <a:rPr lang="en-US" dirty="0" smtClean="0"/>
              <a:t>Week </a:t>
            </a:r>
            <a:r>
              <a:rPr lang="en-US" dirty="0" smtClean="0"/>
              <a:t>4 </a:t>
            </a:r>
            <a:r>
              <a:rPr lang="en-US" dirty="0" smtClean="0"/>
              <a:t>Quiz</a:t>
            </a:r>
            <a:endParaRPr lang="en-US" dirty="0"/>
          </a:p>
        </p:txBody>
      </p:sp>
      <p:sp>
        <p:nvSpPr>
          <p:cNvPr id="6" name="Rectangle 1"/>
          <p:cNvSpPr>
            <a:spLocks noChangeArrowheads="1"/>
          </p:cNvSpPr>
          <p:nvPr/>
        </p:nvSpPr>
        <p:spPr bwMode="auto">
          <a:xfrm>
            <a:off x="857251" y="1814494"/>
            <a:ext cx="7391400"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mn-lt"/>
                <a:cs typeface="Arial" pitchFamily="34" charset="0"/>
              </a:rPr>
              <a:t>You are the data analyst on the regional management team for the orange juice company </a:t>
            </a:r>
            <a:r>
              <a:rPr kumimoji="0" lang="en-US" altLang="en-US" sz="1600" b="1" i="0" u="sng" strike="noStrike" cap="none" normalizeH="0" baseline="0" dirty="0" smtClean="0">
                <a:ln>
                  <a:noFill/>
                </a:ln>
                <a:solidFill>
                  <a:srgbClr val="0000FF"/>
                </a:solidFill>
                <a:effectLst/>
                <a:latin typeface="+mn-lt"/>
                <a:cs typeface="Arial" pitchFamily="34" charset="0"/>
              </a:rPr>
              <a:t>shown in your question</a:t>
            </a:r>
            <a:r>
              <a:rPr kumimoji="0" lang="en-US" altLang="en-US" sz="1600" b="0" i="0" u="none" strike="noStrike" cap="none" normalizeH="0" baseline="0" dirty="0" smtClean="0">
                <a:ln>
                  <a:noFill/>
                </a:ln>
                <a:solidFill>
                  <a:srgbClr val="000000"/>
                </a:solidFill>
                <a:effectLst/>
                <a:latin typeface="+mn-lt"/>
                <a:cs typeface="Arial" pitchFamily="34" charset="0"/>
              </a:rPr>
              <a:t>.  Your juice is being sold in 83 stores in the greater Chicago area and is competing with two other brands.  Store numbers are organized as follows: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latin typeface="+mn-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000000"/>
                </a:solidFill>
                <a:effectLst/>
                <a:latin typeface="+mn-lt"/>
                <a:cs typeface="Arial" pitchFamily="34" charset="0"/>
              </a:rPr>
              <a:t>2-53:  West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000000"/>
                </a:solidFill>
                <a:effectLst/>
                <a:latin typeface="+mn-lt"/>
                <a:cs typeface="Arial" pitchFamily="34" charset="0"/>
              </a:rPr>
              <a:t>54-86:  North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000000"/>
                </a:solidFill>
                <a:effectLst/>
                <a:latin typeface="+mn-lt"/>
                <a:cs typeface="Arial" pitchFamily="34" charset="0"/>
              </a:rPr>
              <a:t>88-111:  East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rgbClr val="000000"/>
                </a:solidFill>
                <a:effectLst/>
                <a:latin typeface="+mn-lt"/>
                <a:cs typeface="Arial" pitchFamily="34" charset="0"/>
              </a:rPr>
              <a:t>112-137:  South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smtClean="0">
              <a:ln>
                <a:noFill/>
              </a:ln>
              <a:solidFill>
                <a:srgbClr val="000000"/>
              </a:solidFill>
              <a:effectLst/>
              <a:latin typeface="+mn-lt"/>
              <a:cs typeface="Arial" pitchFamily="34" charset="0"/>
            </a:endParaRPr>
          </a:p>
          <a:p>
            <a:pPr lvl="0" defTabSz="914400" eaLnBrk="0" hangingPunct="0"/>
            <a:r>
              <a:rPr lang="en-US" sz="1600" dirty="0"/>
              <a:t>Your sales manager has reviewed your analysis from the previous exercise, but isn't convinced yet that she can see how the sales per region are really different from one another; it is your job this week to investigate whether they are.  You will </a:t>
            </a:r>
            <a:r>
              <a:rPr lang="en-US" sz="1600" dirty="0" smtClean="0"/>
              <a:t>be </a:t>
            </a:r>
            <a:r>
              <a:rPr lang="en-US" sz="1600" dirty="0"/>
              <a:t>using the same</a:t>
            </a:r>
            <a:r>
              <a:rPr lang="en-US" sz="1600" u="sng" dirty="0">
                <a:hlinkClick r:id="rId2" tooltip="Orange Juice Dataset"/>
              </a:rPr>
              <a:t> dataset with weekly sales and demographic information</a:t>
            </a:r>
            <a:r>
              <a:rPr lang="en-US" sz="1600" dirty="0"/>
              <a:t>.</a:t>
            </a:r>
            <a:endParaRPr kumimoji="0" lang="en-US" altLang="en-US" sz="1600" b="0" i="0" u="none" strike="noStrike" cap="none" normalizeH="0" baseline="0" dirty="0" smtClean="0">
              <a:ln>
                <a:noFill/>
              </a:ln>
              <a:solidFill>
                <a:schemeClr val="tx1"/>
              </a:solidFill>
              <a:effectLst/>
              <a:latin typeface="+mn-lt"/>
              <a:cs typeface="Arial" pitchFamily="34" charset="0"/>
            </a:endParaRPr>
          </a:p>
        </p:txBody>
      </p:sp>
    </p:spTree>
    <p:extLst>
      <p:ext uri="{BB962C8B-B14F-4D97-AF65-F5344CB8AC3E}">
        <p14:creationId xmlns:p14="http://schemas.microsoft.com/office/powerpoint/2010/main" val="4122406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37</a:t>
            </a:fld>
            <a:endParaRPr lang="en-US"/>
          </a:p>
        </p:txBody>
      </p:sp>
      <p:sp>
        <p:nvSpPr>
          <p:cNvPr id="4" name="Title 3"/>
          <p:cNvSpPr>
            <a:spLocks noGrp="1"/>
          </p:cNvSpPr>
          <p:nvPr>
            <p:ph type="title" idx="4294967295"/>
          </p:nvPr>
        </p:nvSpPr>
        <p:spPr/>
        <p:txBody>
          <a:bodyPr/>
          <a:lstStyle/>
          <a:p>
            <a:r>
              <a:rPr lang="en-US" dirty="0" smtClean="0"/>
              <a:t>Week 4 Quiz</a:t>
            </a:r>
            <a:endParaRPr lang="en-US" dirty="0"/>
          </a:p>
        </p:txBody>
      </p:sp>
      <p:sp>
        <p:nvSpPr>
          <p:cNvPr id="5" name="Rectangle 4"/>
          <p:cNvSpPr/>
          <p:nvPr/>
        </p:nvSpPr>
        <p:spPr>
          <a:xfrm>
            <a:off x="464235" y="1668526"/>
            <a:ext cx="8243667" cy="4524315"/>
          </a:xfrm>
          <a:prstGeom prst="rect">
            <a:avLst/>
          </a:prstGeom>
        </p:spPr>
        <p:txBody>
          <a:bodyPr wrap="square">
            <a:spAutoFit/>
          </a:bodyPr>
          <a:lstStyle/>
          <a:p>
            <a:r>
              <a:rPr lang="en-US" dirty="0"/>
              <a:t>You work for the </a:t>
            </a:r>
            <a:r>
              <a:rPr lang="en-US" b="1" dirty="0" smtClean="0"/>
              <a:t>NNNN</a:t>
            </a:r>
            <a:r>
              <a:rPr lang="en-US" dirty="0"/>
              <a:t> brand.  Your state sales manager is looking for more answers.</a:t>
            </a:r>
          </a:p>
          <a:p>
            <a:r>
              <a:rPr lang="en-US" dirty="0"/>
              <a:t>Here are the questions she needs you to answer:</a:t>
            </a:r>
          </a:p>
          <a:p>
            <a:pPr marL="285750" indent="-285750">
              <a:buFont typeface="Arial" panose="020B0604020202020204" pitchFamily="34" charset="0"/>
              <a:buChar char="•"/>
            </a:pPr>
            <a:r>
              <a:rPr lang="en-US" dirty="0"/>
              <a:t>Given all the regional sales for your brand, are the sales per region really that different from each other? (3 points)</a:t>
            </a:r>
          </a:p>
          <a:p>
            <a:pPr marL="285750" indent="-285750">
              <a:buFont typeface="Arial" panose="020B0604020202020204" pitchFamily="34" charset="0"/>
              <a:buChar char="•"/>
            </a:pPr>
            <a:r>
              <a:rPr lang="en-US" dirty="0"/>
              <a:t>Given all brand sales in all regions, does region really matter?  Make sure to provide a clear explanation that your state sales manager will understand with recommendations as to how to use the information in order to increase sales. (3 points)</a:t>
            </a:r>
          </a:p>
          <a:p>
            <a:pPr marL="285750" indent="-285750">
              <a:buFont typeface="Arial" panose="020B0604020202020204" pitchFamily="34" charset="0"/>
              <a:buChar char="•"/>
            </a:pPr>
            <a:r>
              <a:rPr lang="en-US" dirty="0"/>
              <a:t>In what region do you see the largest potential for sales increase?   Explain the thinking steps and show the R code you used to determine this.  Make sure to provide an answer to your question and recommendations for sales strategies that your state sales manager will understand. (4 points)</a:t>
            </a:r>
          </a:p>
          <a:p>
            <a:r>
              <a:rPr lang="en-US" dirty="0"/>
              <a:t>Please include screenshots of your R code and its outcomes.  Remember that the results of your work and the sales strategy recommendations must be interpreted in language that the state sales manager can understand</a:t>
            </a:r>
            <a:r>
              <a:rPr lang="en-US" dirty="0" smtClean="0"/>
              <a:t>.</a:t>
            </a:r>
            <a:endParaRPr lang="en-US" dirty="0"/>
          </a:p>
        </p:txBody>
      </p:sp>
    </p:spTree>
    <p:extLst>
      <p:ext uri="{BB962C8B-B14F-4D97-AF65-F5344CB8AC3E}">
        <p14:creationId xmlns:p14="http://schemas.microsoft.com/office/powerpoint/2010/main" val="1151193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38</a:t>
            </a:fld>
            <a:endParaRPr lang="en-US"/>
          </a:p>
        </p:txBody>
      </p:sp>
      <p:sp>
        <p:nvSpPr>
          <p:cNvPr id="4" name="Title 3"/>
          <p:cNvSpPr>
            <a:spLocks noGrp="1"/>
          </p:cNvSpPr>
          <p:nvPr>
            <p:ph type="title" idx="4294967295"/>
          </p:nvPr>
        </p:nvSpPr>
        <p:spPr>
          <a:xfrm>
            <a:off x="857250" y="708916"/>
            <a:ext cx="7829549" cy="905489"/>
          </a:xfrm>
        </p:spPr>
        <p:txBody>
          <a:bodyPr>
            <a:normAutofit/>
          </a:bodyPr>
          <a:lstStyle/>
          <a:p>
            <a:r>
              <a:rPr lang="en-US" sz="4000" b="1" dirty="0" smtClean="0"/>
              <a:t>Week </a:t>
            </a:r>
            <a:r>
              <a:rPr lang="en-US" sz="4000" b="1" dirty="0" smtClean="0"/>
              <a:t>4 </a:t>
            </a:r>
            <a:r>
              <a:rPr lang="en-US" sz="4000" b="1" dirty="0" smtClean="0"/>
              <a:t>Quiz Dataset</a:t>
            </a:r>
            <a:endParaRPr lang="en-US" sz="4000" b="1" dirty="0"/>
          </a:p>
        </p:txBody>
      </p:sp>
      <p:graphicFrame>
        <p:nvGraphicFramePr>
          <p:cNvPr id="5" name="Table 4"/>
          <p:cNvGraphicFramePr>
            <a:graphicFrameLocks noGrp="1"/>
          </p:cNvGraphicFramePr>
          <p:nvPr>
            <p:extLst>
              <p:ext uri="{D42A27DB-BD31-4B8C-83A1-F6EECF244321}">
                <p14:modId xmlns:p14="http://schemas.microsoft.com/office/powerpoint/2010/main" val="3129359622"/>
              </p:ext>
            </p:extLst>
          </p:nvPr>
        </p:nvGraphicFramePr>
        <p:xfrm>
          <a:off x="857251" y="2025264"/>
          <a:ext cx="7034724" cy="3840480"/>
        </p:xfrm>
        <a:graphic>
          <a:graphicData uri="http://schemas.openxmlformats.org/drawingml/2006/table">
            <a:tbl>
              <a:tblPr/>
              <a:tblGrid>
                <a:gridCol w="915947"/>
                <a:gridCol w="6118777"/>
              </a:tblGrid>
              <a:tr h="69167">
                <a:tc>
                  <a:txBody>
                    <a:bodyPr/>
                    <a:lstStyle/>
                    <a:p>
                      <a:pPr algn="l"/>
                      <a:r>
                        <a:rPr lang="en-US" sz="1400" dirty="0">
                          <a:solidFill>
                            <a:srgbClr val="000000"/>
                          </a:solidFill>
                          <a:effectLst/>
                          <a:latin typeface="+mn-lt"/>
                        </a:rPr>
                        <a:t>store</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Store number</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51803">
                <a:tc>
                  <a:txBody>
                    <a:bodyPr/>
                    <a:lstStyle/>
                    <a:p>
                      <a:pPr algn="l"/>
                      <a:r>
                        <a:rPr lang="en-US" sz="1400">
                          <a:solidFill>
                            <a:srgbClr val="000000"/>
                          </a:solidFill>
                          <a:effectLst/>
                          <a:latin typeface="+mn-lt"/>
                        </a:rPr>
                        <a:t>brand</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OJ Brand</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03607">
                <a:tc>
                  <a:txBody>
                    <a:bodyPr/>
                    <a:lstStyle/>
                    <a:p>
                      <a:pPr algn="l"/>
                      <a:r>
                        <a:rPr lang="en-US" sz="1400">
                          <a:solidFill>
                            <a:srgbClr val="000000"/>
                          </a:solidFill>
                          <a:effectLst/>
                          <a:latin typeface="+mn-lt"/>
                        </a:rPr>
                        <a:t>week</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Week in which advertisements are run</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03607">
                <a:tc>
                  <a:txBody>
                    <a:bodyPr/>
                    <a:lstStyle/>
                    <a:p>
                      <a:pPr algn="l"/>
                      <a:r>
                        <a:rPr lang="en-US" sz="1400">
                          <a:solidFill>
                            <a:srgbClr val="000000"/>
                          </a:solidFill>
                          <a:effectLst/>
                          <a:latin typeface="+mn-lt"/>
                        </a:rPr>
                        <a:t>logmove</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Log units sold, normalized</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51803">
                <a:tc>
                  <a:txBody>
                    <a:bodyPr/>
                    <a:lstStyle/>
                    <a:p>
                      <a:pPr algn="l"/>
                      <a:r>
                        <a:rPr lang="en-US" sz="1400">
                          <a:solidFill>
                            <a:srgbClr val="000000"/>
                          </a:solidFill>
                          <a:effectLst/>
                          <a:latin typeface="+mn-lt"/>
                        </a:rPr>
                        <a:t>feat</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Feature advertisement</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51803">
                <a:tc>
                  <a:txBody>
                    <a:bodyPr/>
                    <a:lstStyle/>
                    <a:p>
                      <a:pPr algn="l"/>
                      <a:r>
                        <a:rPr lang="en-US" sz="1400">
                          <a:solidFill>
                            <a:srgbClr val="000000"/>
                          </a:solidFill>
                          <a:effectLst/>
                          <a:latin typeface="+mn-lt"/>
                        </a:rPr>
                        <a:t>price</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Retail price</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55410">
                <a:tc>
                  <a:txBody>
                    <a:bodyPr/>
                    <a:lstStyle/>
                    <a:p>
                      <a:pPr algn="l"/>
                      <a:r>
                        <a:rPr lang="en-US" sz="1400">
                          <a:solidFill>
                            <a:srgbClr val="000000"/>
                          </a:solidFill>
                          <a:effectLst/>
                          <a:latin typeface="+mn-lt"/>
                        </a:rPr>
                        <a:t>AGE60</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Percentage of the population that is aged 60 or older</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55410">
                <a:tc>
                  <a:txBody>
                    <a:bodyPr/>
                    <a:lstStyle/>
                    <a:p>
                      <a:pPr algn="l"/>
                      <a:r>
                        <a:rPr lang="en-US" sz="1400">
                          <a:solidFill>
                            <a:srgbClr val="000000"/>
                          </a:solidFill>
                          <a:effectLst/>
                          <a:latin typeface="+mn-lt"/>
                        </a:rPr>
                        <a:t>EDUC</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Percentage of the population that has a college degree</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55410">
                <a:tc>
                  <a:txBody>
                    <a:bodyPr/>
                    <a:lstStyle/>
                    <a:p>
                      <a:pPr algn="l"/>
                      <a:r>
                        <a:rPr lang="en-US" sz="1400">
                          <a:solidFill>
                            <a:srgbClr val="000000"/>
                          </a:solidFill>
                          <a:effectLst/>
                          <a:latin typeface="+mn-lt"/>
                        </a:rPr>
                        <a:t>ETHNIC</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Percentage of the population that is African-American or Hispanic</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03607">
                <a:tc>
                  <a:txBody>
                    <a:bodyPr/>
                    <a:lstStyle/>
                    <a:p>
                      <a:pPr algn="l"/>
                      <a:r>
                        <a:rPr lang="en-US" sz="1400">
                          <a:solidFill>
                            <a:srgbClr val="000000"/>
                          </a:solidFill>
                          <a:effectLst/>
                          <a:latin typeface="+mn-lt"/>
                        </a:rPr>
                        <a:t>INCOME</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Median income</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03607">
                <a:tc>
                  <a:txBody>
                    <a:bodyPr/>
                    <a:lstStyle/>
                    <a:p>
                      <a:pPr algn="l"/>
                      <a:r>
                        <a:rPr lang="en-US" sz="1400">
                          <a:solidFill>
                            <a:srgbClr val="000000"/>
                          </a:solidFill>
                          <a:effectLst/>
                          <a:latin typeface="+mn-lt"/>
                        </a:rPr>
                        <a:t>HHLARGE</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Percentage of households with 5 or more persons</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55410">
                <a:tc>
                  <a:txBody>
                    <a:bodyPr/>
                    <a:lstStyle/>
                    <a:p>
                      <a:pPr algn="l"/>
                      <a:r>
                        <a:rPr lang="en-US" sz="1400">
                          <a:solidFill>
                            <a:srgbClr val="000000"/>
                          </a:solidFill>
                          <a:effectLst/>
                          <a:latin typeface="+mn-lt"/>
                        </a:rPr>
                        <a:t>WORKWOM</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Percentage of women with full-time jobs</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03607">
                <a:tc>
                  <a:txBody>
                    <a:bodyPr/>
                    <a:lstStyle/>
                    <a:p>
                      <a:pPr algn="l"/>
                      <a:r>
                        <a:rPr lang="en-US" sz="1400">
                          <a:solidFill>
                            <a:srgbClr val="000000"/>
                          </a:solidFill>
                          <a:effectLst/>
                          <a:latin typeface="+mn-lt"/>
                        </a:rPr>
                        <a:t>HVAL150</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Percentage of households worth more than $150,000</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55410">
                <a:tc>
                  <a:txBody>
                    <a:bodyPr/>
                    <a:lstStyle/>
                    <a:p>
                      <a:pPr algn="l"/>
                      <a:r>
                        <a:rPr lang="en-US" sz="1400">
                          <a:solidFill>
                            <a:srgbClr val="000000"/>
                          </a:solidFill>
                          <a:effectLst/>
                          <a:latin typeface="+mn-lt"/>
                        </a:rPr>
                        <a:t>SSTRDIST</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Distance to the nearest warehouse store (e.g. Walmart)</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55410">
                <a:tc>
                  <a:txBody>
                    <a:bodyPr/>
                    <a:lstStyle/>
                    <a:p>
                      <a:pPr algn="l"/>
                      <a:r>
                        <a:rPr lang="en-US" sz="1400">
                          <a:solidFill>
                            <a:srgbClr val="000000"/>
                          </a:solidFill>
                          <a:effectLst/>
                          <a:latin typeface="+mn-lt"/>
                        </a:rPr>
                        <a:t>SSTRVOL</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Ratio of sales of this store to the nearest warehouse store (e.g. Walmart)</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03607">
                <a:tc>
                  <a:txBody>
                    <a:bodyPr/>
                    <a:lstStyle/>
                    <a:p>
                      <a:pPr algn="l"/>
                      <a:r>
                        <a:rPr lang="en-US" sz="1400">
                          <a:solidFill>
                            <a:srgbClr val="000000"/>
                          </a:solidFill>
                          <a:effectLst/>
                          <a:latin typeface="+mn-lt"/>
                        </a:rPr>
                        <a:t>CPDIST5</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a:solidFill>
                            <a:srgbClr val="000000"/>
                          </a:solidFill>
                          <a:effectLst/>
                          <a:latin typeface="+mn-lt"/>
                        </a:rPr>
                        <a:t>Average distance in miles to the nearest 5 supermarkets</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r h="155410">
                <a:tc>
                  <a:txBody>
                    <a:bodyPr/>
                    <a:lstStyle/>
                    <a:p>
                      <a:pPr algn="l"/>
                      <a:r>
                        <a:rPr lang="en-US" sz="1400">
                          <a:solidFill>
                            <a:srgbClr val="000000"/>
                          </a:solidFill>
                          <a:effectLst/>
                          <a:latin typeface="+mn-lt"/>
                        </a:rPr>
                        <a:t>CPWVOL5</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c>
                  <a:txBody>
                    <a:bodyPr/>
                    <a:lstStyle/>
                    <a:p>
                      <a:pPr algn="l"/>
                      <a:r>
                        <a:rPr lang="en-US" sz="1400" dirty="0">
                          <a:solidFill>
                            <a:srgbClr val="000000"/>
                          </a:solidFill>
                          <a:effectLst/>
                          <a:latin typeface="+mn-lt"/>
                        </a:rPr>
                        <a:t>Ratio of sales of this store to the average of the nearest five stores</a:t>
                      </a:r>
                    </a:p>
                  </a:txBody>
                  <a:tcPr marL="0" marR="0" marT="0" marB="0" anchor="ctr">
                    <a:lnL w="6350" cap="flat" cmpd="sng" algn="ctr">
                      <a:solidFill>
                        <a:srgbClr val="BBBBBB"/>
                      </a:solidFill>
                      <a:prstDash val="dash"/>
                      <a:round/>
                      <a:headEnd type="none" w="med" len="med"/>
                      <a:tailEnd type="none" w="med" len="med"/>
                    </a:lnL>
                    <a:lnR w="6350" cap="flat" cmpd="sng" algn="ctr">
                      <a:solidFill>
                        <a:srgbClr val="BBBBBB"/>
                      </a:solidFill>
                      <a:prstDash val="dash"/>
                      <a:round/>
                      <a:headEnd type="none" w="med" len="med"/>
                      <a:tailEnd type="none" w="med" len="med"/>
                    </a:lnR>
                    <a:lnT w="6350" cap="flat" cmpd="sng" algn="ctr">
                      <a:solidFill>
                        <a:srgbClr val="BBBBBB"/>
                      </a:solidFill>
                      <a:prstDash val="dash"/>
                      <a:round/>
                      <a:headEnd type="none" w="med" len="med"/>
                      <a:tailEnd type="none" w="med" len="med"/>
                    </a:lnT>
                    <a:lnB w="6350" cap="flat" cmpd="sng" algn="ctr">
                      <a:solidFill>
                        <a:srgbClr val="BBBBBB"/>
                      </a:solidFill>
                      <a:prstDash val="dash"/>
                      <a:round/>
                      <a:headEnd type="none" w="med" len="med"/>
                      <a:tailEnd type="none" w="med" len="med"/>
                    </a:lnB>
                  </a:tcPr>
                </a:tc>
              </a:tr>
            </a:tbl>
          </a:graphicData>
        </a:graphic>
      </p:graphicFrame>
      <p:sp>
        <p:nvSpPr>
          <p:cNvPr id="6" name="Rectangle 1"/>
          <p:cNvSpPr>
            <a:spLocks noChangeArrowheads="1"/>
          </p:cNvSpPr>
          <p:nvPr/>
        </p:nvSpPr>
        <p:spPr bwMode="auto">
          <a:xfrm>
            <a:off x="857252" y="1712235"/>
            <a:ext cx="73301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mn-lt"/>
                <a:cs typeface="Arial" pitchFamily="34" charset="0"/>
              </a:rPr>
              <a:t>The attributes in your dataset are:</a:t>
            </a:r>
            <a:endParaRPr kumimoji="0" lang="en-US" altLang="en-US" sz="1600" b="0" i="0" u="none" strike="noStrike" cap="none" normalizeH="0" baseline="0" dirty="0" smtClean="0">
              <a:ln>
                <a:noFill/>
              </a:ln>
              <a:solidFill>
                <a:schemeClr val="tx1"/>
              </a:solidFill>
              <a:effectLst/>
              <a:latin typeface="+mn-lt"/>
              <a:cs typeface="Arial" pitchFamily="34" charset="0"/>
            </a:endParaRPr>
          </a:p>
        </p:txBody>
      </p:sp>
    </p:spTree>
    <p:extLst>
      <p:ext uri="{BB962C8B-B14F-4D97-AF65-F5344CB8AC3E}">
        <p14:creationId xmlns:p14="http://schemas.microsoft.com/office/powerpoint/2010/main" val="34086753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Final </a:t>
            </a:r>
            <a:r>
              <a:rPr lang="en-US" dirty="0" err="1" smtClean="0"/>
              <a:t>project_n</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39</a:t>
            </a:fld>
            <a:endParaRPr lang="en-US"/>
          </a:p>
        </p:txBody>
      </p:sp>
    </p:spTree>
    <p:extLst>
      <p:ext uri="{BB962C8B-B14F-4D97-AF65-F5344CB8AC3E}">
        <p14:creationId xmlns:p14="http://schemas.microsoft.com/office/powerpoint/2010/main" val="2199407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4</a:t>
            </a:fld>
            <a:endParaRPr lang="en-US"/>
          </a:p>
        </p:txBody>
      </p:sp>
      <p:sp>
        <p:nvSpPr>
          <p:cNvPr id="4" name="Title 3"/>
          <p:cNvSpPr>
            <a:spLocks noGrp="1"/>
          </p:cNvSpPr>
          <p:nvPr>
            <p:ph type="title" idx="4294967295"/>
          </p:nvPr>
        </p:nvSpPr>
        <p:spPr>
          <a:xfrm>
            <a:off x="811658" y="750012"/>
            <a:ext cx="7875142" cy="864393"/>
          </a:xfrm>
        </p:spPr>
        <p:txBody>
          <a:bodyPr>
            <a:normAutofit/>
          </a:bodyPr>
          <a:lstStyle/>
          <a:p>
            <a:r>
              <a:rPr lang="en-US" sz="3600" b="1" dirty="0" smtClean="0"/>
              <a:t>How is Data Related?</a:t>
            </a:r>
            <a:endParaRPr lang="en-US" sz="3600" b="1" dirty="0"/>
          </a:p>
        </p:txBody>
      </p:sp>
      <p:graphicFrame>
        <p:nvGraphicFramePr>
          <p:cNvPr id="5" name="Diagram 4"/>
          <p:cNvGraphicFramePr/>
          <p:nvPr>
            <p:extLst>
              <p:ext uri="{D42A27DB-BD31-4B8C-83A1-F6EECF244321}">
                <p14:modId xmlns:p14="http://schemas.microsoft.com/office/powerpoint/2010/main" val="3191648472"/>
              </p:ext>
            </p:extLst>
          </p:nvPr>
        </p:nvGraphicFramePr>
        <p:xfrm>
          <a:off x="614519" y="1611087"/>
          <a:ext cx="7829549" cy="4235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2713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t>Final Project 4</a:t>
            </a:r>
            <a:endParaRPr lang="en-US" dirty="0"/>
          </a:p>
        </p:txBody>
      </p:sp>
      <p:sp>
        <p:nvSpPr>
          <p:cNvPr id="5" name="Rectangle 4"/>
          <p:cNvSpPr/>
          <p:nvPr/>
        </p:nvSpPr>
        <p:spPr>
          <a:xfrm>
            <a:off x="506436" y="1780463"/>
            <a:ext cx="7920111" cy="3970318"/>
          </a:xfrm>
          <a:prstGeom prst="rect">
            <a:avLst/>
          </a:prstGeom>
        </p:spPr>
        <p:txBody>
          <a:bodyPr wrap="square">
            <a:spAutoFit/>
          </a:bodyPr>
          <a:lstStyle/>
          <a:p>
            <a:r>
              <a:rPr lang="en-US" dirty="0"/>
              <a:t>Now that you are familiar with correlation, regression, and ANOVA analysis, use R, Python, or Excel to determine which two or three attributes in your dataset are closely correlated.  Then answer the following questions on 1 single-spaced page:</a:t>
            </a:r>
          </a:p>
          <a:p>
            <a:pPr marL="342900" indent="-342900">
              <a:buFont typeface="+mj-lt"/>
              <a:buAutoNum type="arabicPeriod"/>
            </a:pPr>
            <a:r>
              <a:rPr lang="en-US" dirty="0"/>
              <a:t>How did you decide which two or three attributes to pick for your analysis?</a:t>
            </a:r>
          </a:p>
          <a:p>
            <a:pPr marL="342900" indent="-342900">
              <a:buFont typeface="+mj-lt"/>
              <a:buAutoNum type="arabicPeriod"/>
            </a:pPr>
            <a:r>
              <a:rPr lang="en-US" dirty="0"/>
              <a:t>What correlation do the results of your analysis reveal?  </a:t>
            </a:r>
          </a:p>
          <a:p>
            <a:pPr marL="342900" indent="-342900">
              <a:buFont typeface="+mj-lt"/>
              <a:buAutoNum type="arabicPeriod"/>
            </a:pPr>
            <a:r>
              <a:rPr lang="en-US" dirty="0"/>
              <a:t>Were there any surprises?  Did you have to go back and pick different attributes and re-run your correlation exercise?</a:t>
            </a:r>
          </a:p>
          <a:p>
            <a:pPr marL="342900" indent="-342900">
              <a:buFont typeface="+mj-lt"/>
              <a:buAutoNum type="arabicPeriod"/>
            </a:pPr>
            <a:r>
              <a:rPr lang="en-US" dirty="0"/>
              <a:t>Can you predict future values of one attribute from a regression on one or two others?</a:t>
            </a:r>
          </a:p>
          <a:p>
            <a:r>
              <a:rPr lang="en-US" dirty="0"/>
              <a:t>Include screenshots of your R or MS Excel analysis (including how you set up your regression) and of your results and include your R code and your results.</a:t>
            </a:r>
          </a:p>
        </p:txBody>
      </p:sp>
    </p:spTree>
    <p:extLst>
      <p:ext uri="{BB962C8B-B14F-4D97-AF65-F5344CB8AC3E}">
        <p14:creationId xmlns:p14="http://schemas.microsoft.com/office/powerpoint/2010/main" val="2893939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41</a:t>
            </a:fld>
            <a:endParaRPr lang="en-US"/>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For Next Week</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689477508"/>
              </p:ext>
            </p:extLst>
          </p:nvPr>
        </p:nvGraphicFramePr>
        <p:xfrm>
          <a:off x="568411" y="1890444"/>
          <a:ext cx="8040130" cy="2931160"/>
        </p:xfrm>
        <a:graphic>
          <a:graphicData uri="http://schemas.openxmlformats.org/drawingml/2006/table">
            <a:tbl>
              <a:tblPr firstRow="1" firstCol="1" bandRow="1">
                <a:tableStyleId>{5C22544A-7EE6-4342-B048-85BDC9FD1C3A}</a:tableStyleId>
              </a:tblPr>
              <a:tblGrid>
                <a:gridCol w="511795"/>
                <a:gridCol w="1827751"/>
                <a:gridCol w="2990335"/>
                <a:gridCol w="2710249"/>
              </a:tblGrid>
              <a:tr h="190327">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a:effectLst/>
                        </a:rPr>
                        <a:t>Reading</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pm CST</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5</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solidFill>
                            <a:srgbClr val="000000"/>
                          </a:solidFill>
                          <a:effectLst/>
                          <a:latin typeface="Calibri"/>
                          <a:ea typeface="Times New Roman"/>
                          <a:cs typeface="Calibri"/>
                        </a:rPr>
                        <a:t>Patterns, Associations, Correlations: Frequent Itemsets, Apriori, Support and Confidence Measures, Recommender Systems</a:t>
                      </a:r>
                      <a:endParaRPr lang="en-US" sz="1600">
                        <a:effectLst/>
                        <a:latin typeface="Calibri"/>
                        <a:ea typeface="Times New Roman"/>
                        <a:cs typeface="Times New Roman"/>
                      </a:endParaRPr>
                    </a:p>
                  </a:txBody>
                  <a:tcPr marL="68580" marR="68580" marT="0" marB="0"/>
                </a:tc>
                <a:tc>
                  <a:txBody>
                    <a:bodyPr/>
                    <a:lstStyle/>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Han/ Kamber </a:t>
                      </a:r>
                      <a:r>
                        <a:rPr lang="en-US" sz="1600">
                          <a:solidFill>
                            <a:srgbClr val="000000"/>
                          </a:solidFill>
                          <a:effectLst/>
                          <a:latin typeface="Calibri"/>
                          <a:ea typeface="Times New Roman"/>
                          <a:cs typeface="Calibri"/>
                        </a:rPr>
                        <a:t>6</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Witten/Eibe 3, </a:t>
                      </a:r>
                      <a:r>
                        <a:rPr lang="en-US" sz="1600">
                          <a:solidFill>
                            <a:srgbClr val="000000"/>
                          </a:solidFill>
                          <a:effectLst/>
                          <a:latin typeface="Calibri"/>
                          <a:ea typeface="Times New Roman"/>
                          <a:cs typeface="Calibri"/>
                        </a:rPr>
                        <a:t>4.1, 17.2</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Zhao 9</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Ledolter 16 (Market Basket Analysis)</a:t>
                      </a:r>
                      <a:endParaRPr lang="en-US" sz="1600">
                        <a:effectLst/>
                        <a:latin typeface="Calibri"/>
                        <a:ea typeface="Times New Roman"/>
                        <a:cs typeface="Times New Roman"/>
                      </a:endParaRPr>
                    </a:p>
                    <a:p>
                      <a:pPr marL="342900" marR="0" lvl="0" indent="-342900">
                        <a:lnSpc>
                          <a:spcPct val="115000"/>
                        </a:lnSpc>
                        <a:spcBef>
                          <a:spcPts val="0"/>
                        </a:spcBef>
                        <a:spcAft>
                          <a:spcPts val="1000"/>
                        </a:spcAft>
                        <a:buFont typeface="Symbol"/>
                        <a:buChar char=""/>
                      </a:pPr>
                      <a:r>
                        <a:rPr lang="en-US" sz="1600">
                          <a:effectLst/>
                          <a:latin typeface="Calibri"/>
                          <a:ea typeface="Times New Roman"/>
                          <a:cs typeface="Calibri"/>
                        </a:rPr>
                        <a:t>YouTube videos as posted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b="1" dirty="0">
                          <a:effectLst/>
                          <a:latin typeface="Calibri"/>
                          <a:ea typeface="Times New Roman"/>
                          <a:cs typeface="Calibri"/>
                        </a:rPr>
                        <a:t>MW Quiz 5</a:t>
                      </a:r>
                      <a:r>
                        <a:rPr lang="en-US" sz="1600" dirty="0">
                          <a:effectLst/>
                          <a:latin typeface="Calibri"/>
                          <a:ea typeface="Times New Roman"/>
                          <a:cs typeface="Calibri"/>
                        </a:rPr>
                        <a:t>:  Recommender systems</a:t>
                      </a:r>
                      <a:endParaRPr lang="en-US" sz="1600" dirty="0">
                        <a:effectLst/>
                        <a:latin typeface="Calibri"/>
                        <a:ea typeface="Times New Roman"/>
                        <a:cs typeface="Times New Roman"/>
                      </a:endParaRPr>
                    </a:p>
                    <a:p>
                      <a:pPr marL="0" marR="0">
                        <a:lnSpc>
                          <a:spcPct val="115000"/>
                        </a:lnSpc>
                        <a:spcBef>
                          <a:spcPts val="0"/>
                        </a:spcBef>
                        <a:spcAft>
                          <a:spcPts val="1000"/>
                        </a:spcAft>
                      </a:pPr>
                      <a:r>
                        <a:rPr lang="en-US" sz="1600" b="1" dirty="0">
                          <a:effectLst/>
                          <a:latin typeface="Calibri"/>
                          <a:ea typeface="Times New Roman"/>
                          <a:cs typeface="Calibri"/>
                        </a:rPr>
                        <a:t>S</a:t>
                      </a:r>
                      <a:r>
                        <a:rPr lang="en-US" sz="1600" dirty="0">
                          <a:effectLst/>
                          <a:latin typeface="Calibri"/>
                          <a:ea typeface="Times New Roman"/>
                          <a:cs typeface="Calibri"/>
                        </a:rPr>
                        <a:t>:  </a:t>
                      </a:r>
                      <a:r>
                        <a:rPr lang="en-US" sz="1600" b="1" dirty="0">
                          <a:effectLst/>
                          <a:latin typeface="Calibri"/>
                          <a:ea typeface="Times New Roman"/>
                          <a:cs typeface="Calibri"/>
                        </a:rPr>
                        <a:t>FINAL_PROJECT_5</a:t>
                      </a:r>
                      <a:r>
                        <a:rPr lang="en-US" sz="1600" dirty="0">
                          <a:effectLst/>
                          <a:latin typeface="Calibri"/>
                          <a:ea typeface="Times New Roman"/>
                          <a:cs typeface="Calibri"/>
                        </a:rPr>
                        <a:t>:  Using R or Python, preprocess your dataset to run with </a:t>
                      </a:r>
                      <a:r>
                        <a:rPr lang="en-US" sz="1600" dirty="0" err="1">
                          <a:effectLst/>
                          <a:latin typeface="Calibri"/>
                          <a:ea typeface="Times New Roman"/>
                          <a:cs typeface="Calibri"/>
                        </a:rPr>
                        <a:t>Apriori</a:t>
                      </a:r>
                      <a:r>
                        <a:rPr lang="en-US" sz="1600" dirty="0">
                          <a:effectLst/>
                          <a:latin typeface="Calibri"/>
                          <a:ea typeface="Times New Roman"/>
                          <a:cs typeface="Calibri"/>
                        </a:rPr>
                        <a:t>.  Show and describe the output.  What do the results tell you about the attributes in your dataset?</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2490922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061"/>
          <p:cNvSpPr>
            <a:spLocks noGrp="1" noChangeArrowheads="1"/>
          </p:cNvSpPr>
          <p:nvPr>
            <p:ph type="sldNum" sz="quarter" idx="12"/>
          </p:nvPr>
        </p:nvSpPr>
        <p:spPr>
          <a:noFill/>
        </p:spPr>
        <p:txBody>
          <a:bodyPr/>
          <a:lstStyle/>
          <a:p>
            <a:fld id="{56F7DB23-147F-46A9-82E4-485186655576}" type="slidenum">
              <a:rPr lang="en-US" smtClean="0"/>
              <a:pPr/>
              <a:t>5</a:t>
            </a:fld>
            <a:endParaRPr lang="en-US" smtClean="0"/>
          </a:p>
        </p:txBody>
      </p:sp>
      <p:sp>
        <p:nvSpPr>
          <p:cNvPr id="20483" name="Rectangle 2"/>
          <p:cNvSpPr>
            <a:spLocks noGrp="1" noChangeArrowheads="1"/>
          </p:cNvSpPr>
          <p:nvPr>
            <p:ph type="title" idx="4294967295"/>
          </p:nvPr>
        </p:nvSpPr>
        <p:spPr>
          <a:xfrm>
            <a:off x="857251" y="804403"/>
            <a:ext cx="7873998" cy="806684"/>
          </a:xfrm>
        </p:spPr>
        <p:txBody>
          <a:bodyPr>
            <a:noAutofit/>
          </a:bodyPr>
          <a:lstStyle/>
          <a:p>
            <a:r>
              <a:rPr lang="en-US" sz="3600" b="1" dirty="0" smtClean="0"/>
              <a:t>Chi Square (Nominal Data)</a:t>
            </a:r>
          </a:p>
        </p:txBody>
      </p:sp>
      <p:sp>
        <p:nvSpPr>
          <p:cNvPr id="20484" name="Rectangle 3"/>
          <p:cNvSpPr>
            <a:spLocks noGrp="1" noChangeArrowheads="1"/>
          </p:cNvSpPr>
          <p:nvPr>
            <p:ph type="body" sz="half" idx="4294967295"/>
          </p:nvPr>
        </p:nvSpPr>
        <p:spPr>
          <a:xfrm>
            <a:off x="857250" y="1676400"/>
            <a:ext cx="7873999" cy="3291016"/>
          </a:xfrm>
        </p:spPr>
        <p:txBody>
          <a:bodyPr>
            <a:normAutofit/>
          </a:bodyPr>
          <a:lstStyle/>
          <a:p>
            <a:pPr>
              <a:lnSpc>
                <a:spcPct val="110000"/>
              </a:lnSpc>
            </a:pPr>
            <a:r>
              <a:rPr lang="el-GR" sz="1800" b="1" dirty="0" smtClean="0"/>
              <a:t>Χ</a:t>
            </a:r>
            <a:r>
              <a:rPr lang="en-US" sz="1800" b="1" baseline="30000" dirty="0" smtClean="0"/>
              <a:t>2</a:t>
            </a:r>
            <a:r>
              <a:rPr lang="en-US" sz="1800" b="1" dirty="0" smtClean="0"/>
              <a:t> (chi-square) test</a:t>
            </a:r>
            <a:endParaRPr lang="el-GR" sz="1800" b="1" dirty="0" smtClean="0"/>
          </a:p>
          <a:p>
            <a:pPr>
              <a:lnSpc>
                <a:spcPct val="110000"/>
              </a:lnSpc>
            </a:pPr>
            <a:endParaRPr lang="en-US" sz="1800" dirty="0" smtClean="0"/>
          </a:p>
          <a:p>
            <a:pPr>
              <a:lnSpc>
                <a:spcPct val="110000"/>
              </a:lnSpc>
            </a:pPr>
            <a:endParaRPr lang="en-US" sz="1800" dirty="0" smtClean="0"/>
          </a:p>
          <a:p>
            <a:pPr>
              <a:lnSpc>
                <a:spcPct val="110000"/>
              </a:lnSpc>
              <a:spcBef>
                <a:spcPts val="0"/>
              </a:spcBef>
            </a:pPr>
            <a:r>
              <a:rPr lang="en-US" sz="1600" dirty="0" smtClean="0"/>
              <a:t>The larger the </a:t>
            </a:r>
            <a:r>
              <a:rPr lang="el-GR" sz="1600" dirty="0" smtClean="0"/>
              <a:t>Χ</a:t>
            </a:r>
            <a:r>
              <a:rPr lang="en-US" sz="1600" baseline="30000" dirty="0" smtClean="0"/>
              <a:t>2</a:t>
            </a:r>
            <a:r>
              <a:rPr lang="en-US" sz="1600" dirty="0" smtClean="0"/>
              <a:t> value, the more likely the variables are related</a:t>
            </a:r>
          </a:p>
          <a:p>
            <a:pPr>
              <a:lnSpc>
                <a:spcPct val="110000"/>
              </a:lnSpc>
              <a:spcBef>
                <a:spcPts val="0"/>
              </a:spcBef>
            </a:pPr>
            <a:r>
              <a:rPr lang="en-US" sz="1600" dirty="0" smtClean="0"/>
              <a:t>The cells that contribute the most to the </a:t>
            </a:r>
            <a:r>
              <a:rPr lang="el-GR" sz="1600" dirty="0" smtClean="0"/>
              <a:t>Χ</a:t>
            </a:r>
            <a:r>
              <a:rPr lang="en-US" sz="1600" baseline="30000" dirty="0" smtClean="0"/>
              <a:t>2</a:t>
            </a:r>
            <a:r>
              <a:rPr lang="en-US" sz="1600" dirty="0" smtClean="0"/>
              <a:t> value are those whose actual count is very different from the expected count</a:t>
            </a:r>
          </a:p>
        </p:txBody>
      </p:sp>
      <p:graphicFrame>
        <p:nvGraphicFramePr>
          <p:cNvPr id="20485" name="Object 4"/>
          <p:cNvGraphicFramePr>
            <a:graphicFrameLocks noGrp="1" noChangeAspect="1"/>
          </p:cNvGraphicFramePr>
          <p:nvPr>
            <p:ph sz="quarter" idx="4294967295"/>
          </p:nvPr>
        </p:nvGraphicFramePr>
        <p:xfrm>
          <a:off x="2570205" y="2113004"/>
          <a:ext cx="3982995" cy="574634"/>
        </p:xfrm>
        <a:graphic>
          <a:graphicData uri="http://schemas.openxmlformats.org/presentationml/2006/ole">
            <mc:AlternateContent xmlns:mc="http://schemas.openxmlformats.org/markup-compatibility/2006">
              <mc:Choice xmlns:v="urn:schemas-microsoft-com:vml" Requires="v">
                <p:oleObj spid="_x0000_s670863" name="Equation" r:id="rId4" imgW="2057400" imgH="444500" progId="Equation.3">
                  <p:embed/>
                </p:oleObj>
              </mc:Choice>
              <mc:Fallback>
                <p:oleObj name="Equation" r:id="rId4" imgW="2057400" imgH="4445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0205" y="2113004"/>
                        <a:ext cx="3982995" cy="5746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70723" name="Picture 3"/>
          <p:cNvPicPr>
            <a:picLocks noChangeAspect="1" noChangeArrowheads="1"/>
          </p:cNvPicPr>
          <p:nvPr/>
        </p:nvPicPr>
        <p:blipFill>
          <a:blip r:embed="rId6"/>
          <a:srcRect/>
          <a:stretch>
            <a:fillRect/>
          </a:stretch>
        </p:blipFill>
        <p:spPr bwMode="auto">
          <a:xfrm>
            <a:off x="2426055" y="3699732"/>
            <a:ext cx="6029325" cy="2762250"/>
          </a:xfrm>
          <a:prstGeom prst="rect">
            <a:avLst/>
          </a:prstGeom>
          <a:noFill/>
          <a:ln w="9525">
            <a:noFill/>
            <a:miter lim="800000"/>
            <a:headEnd/>
            <a:tailEnd/>
          </a:ln>
        </p:spPr>
      </p:pic>
      <p:sp>
        <p:nvSpPr>
          <p:cNvPr id="7" name="TextBox 6"/>
          <p:cNvSpPr txBox="1"/>
          <p:nvPr/>
        </p:nvSpPr>
        <p:spPr>
          <a:xfrm>
            <a:off x="857251" y="3712089"/>
            <a:ext cx="1527600" cy="203132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b="1" dirty="0" smtClean="0">
                <a:solidFill>
                  <a:schemeClr val="tx1"/>
                </a:solidFill>
              </a:rPr>
              <a:t>Example:</a:t>
            </a:r>
          </a:p>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p:txBody>
      </p:sp>
      <p:grpSp>
        <p:nvGrpSpPr>
          <p:cNvPr id="9" name="Group 8"/>
          <p:cNvGrpSpPr/>
          <p:nvPr/>
        </p:nvGrpSpPr>
        <p:grpSpPr>
          <a:xfrm>
            <a:off x="990026" y="4059234"/>
            <a:ext cx="1530751" cy="1530751"/>
            <a:chOff x="6676613" y="1221832"/>
            <a:chExt cx="2743200" cy="2743200"/>
          </a:xfrm>
        </p:grpSpPr>
        <p:pic>
          <p:nvPicPr>
            <p:cNvPr id="10" name="Picture 9" descr="C:\Users\streuber\AppData\Local\Microsoft\Windows\Temporary Internet Files\Content.IE5\F1IMTYHC\MC900440399[1].png"/>
            <p:cNvPicPr>
              <a:picLocks noChangeAspect="1" noChangeArrowheads="1"/>
            </p:cNvPicPr>
            <p:nvPr/>
          </p:nvPicPr>
          <p:blipFill>
            <a:blip r:embed="rId7"/>
            <a:srcRect/>
            <a:stretch>
              <a:fillRect/>
            </a:stretch>
          </p:blipFill>
          <p:spPr bwMode="auto">
            <a:xfrm>
              <a:off x="6676613" y="1221832"/>
              <a:ext cx="2743200" cy="2743200"/>
            </a:xfrm>
            <a:prstGeom prst="rect">
              <a:avLst/>
            </a:prstGeom>
            <a:noFill/>
          </p:spPr>
        </p:pic>
        <p:pic>
          <p:nvPicPr>
            <p:cNvPr id="11" name="Picture 8"/>
            <p:cNvPicPr>
              <a:picLocks noChangeAspect="1" noChangeArrowheads="1"/>
            </p:cNvPicPr>
            <p:nvPr/>
          </p:nvPicPr>
          <p:blipFill>
            <a:blip r:embed="rId8"/>
            <a:srcRect/>
            <a:stretch>
              <a:fillRect/>
            </a:stretch>
          </p:blipFill>
          <p:spPr bwMode="auto">
            <a:xfrm rot="892082">
              <a:off x="6765197" y="2274438"/>
              <a:ext cx="1844466" cy="931129"/>
            </a:xfrm>
            <a:prstGeom prst="rect">
              <a:avLst/>
            </a:prstGeom>
            <a:noFill/>
            <a:ln w="9525">
              <a:noFill/>
              <a:miter lim="800000"/>
              <a:headEnd/>
              <a:tailEnd/>
            </a:ln>
          </p:spPr>
        </p:pic>
      </p:grpSp>
      <p:sp>
        <p:nvSpPr>
          <p:cNvPr id="2" name="Rectangle 1"/>
          <p:cNvSpPr/>
          <p:nvPr/>
        </p:nvSpPr>
        <p:spPr>
          <a:xfrm>
            <a:off x="2520777" y="6096000"/>
            <a:ext cx="5934603" cy="3659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Now what?</a:t>
            </a:r>
            <a:endParaRPr lang="en-US" b="1" dirty="0">
              <a:solidFill>
                <a:schemeClr val="tx1"/>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6</a:t>
            </a:fld>
            <a:endParaRPr lang="en-US"/>
          </a:p>
        </p:txBody>
      </p:sp>
      <p:sp>
        <p:nvSpPr>
          <p:cNvPr id="4" name="Title 3"/>
          <p:cNvSpPr>
            <a:spLocks noGrp="1"/>
          </p:cNvSpPr>
          <p:nvPr>
            <p:ph type="title" idx="4294967295"/>
          </p:nvPr>
        </p:nvSpPr>
        <p:spPr>
          <a:xfrm>
            <a:off x="873302" y="708916"/>
            <a:ext cx="7813497" cy="905489"/>
          </a:xfrm>
        </p:spPr>
        <p:txBody>
          <a:bodyPr>
            <a:normAutofit/>
          </a:bodyPr>
          <a:lstStyle/>
          <a:p>
            <a:r>
              <a:rPr lang="en-US" sz="3600" b="1" dirty="0" smtClean="0"/>
              <a:t>The Real Use of Chi Square </a:t>
            </a:r>
            <a:endParaRPr lang="en-US" sz="3600" b="1" dirty="0"/>
          </a:p>
        </p:txBody>
      </p:sp>
      <p:sp>
        <p:nvSpPr>
          <p:cNvPr id="5" name="TextBox 4"/>
          <p:cNvSpPr txBox="1"/>
          <p:nvPr/>
        </p:nvSpPr>
        <p:spPr>
          <a:xfrm>
            <a:off x="311500" y="1678076"/>
            <a:ext cx="8561196" cy="3877985"/>
          </a:xfrm>
          <a:prstGeom prst="rect">
            <a:avLst/>
          </a:prstGeom>
          <a:noFill/>
        </p:spPr>
        <p:txBody>
          <a:bodyPr wrap="square" rtlCol="0">
            <a:spAutoFit/>
          </a:bodyPr>
          <a:lstStyle/>
          <a:p>
            <a:r>
              <a:rPr lang="en-US" dirty="0" smtClean="0"/>
              <a:t>The real use of Chi Square is within the </a:t>
            </a:r>
            <a:r>
              <a:rPr lang="en-US" b="1" u="sng" dirty="0" smtClean="0"/>
              <a:t>Hypothesis testing framework</a:t>
            </a:r>
            <a:r>
              <a:rPr lang="en-US" dirty="0" smtClean="0"/>
              <a:t>.</a:t>
            </a:r>
          </a:p>
          <a:p>
            <a:pPr marL="285750" indent="-285750">
              <a:buFont typeface="Arial" panose="020B0604020202020204" pitchFamily="34" charset="0"/>
              <a:buChar char="•"/>
            </a:pPr>
            <a:r>
              <a:rPr lang="en-US" dirty="0" smtClean="0"/>
              <a:t>H</a:t>
            </a:r>
            <a:r>
              <a:rPr lang="en-US" baseline="-25000" dirty="0" smtClean="0"/>
              <a:t>0</a:t>
            </a:r>
            <a:r>
              <a:rPr lang="en-US" dirty="0" smtClean="0"/>
              <a:t>:  People who like science fiction do not play chess.</a:t>
            </a:r>
          </a:p>
          <a:p>
            <a:pPr marL="285750" indent="-285750">
              <a:buFont typeface="Arial" panose="020B0604020202020204" pitchFamily="34" charset="0"/>
              <a:buChar char="•"/>
            </a:pPr>
            <a:r>
              <a:rPr lang="en-US" dirty="0" smtClean="0"/>
              <a:t>H</a:t>
            </a:r>
            <a:r>
              <a:rPr lang="en-US" baseline="-25000" dirty="0" smtClean="0"/>
              <a:t>a</a:t>
            </a:r>
            <a:r>
              <a:rPr lang="en-US" dirty="0" smtClean="0"/>
              <a:t>:  People who like science fiction do play chess.</a:t>
            </a:r>
          </a:p>
          <a:p>
            <a:endParaRPr lang="en-US" sz="800" dirty="0" smtClean="0"/>
          </a:p>
          <a:p>
            <a:r>
              <a:rPr lang="en-US" sz="1600" u="sng" dirty="0" smtClean="0"/>
              <a:t>We need</a:t>
            </a:r>
            <a:r>
              <a:rPr lang="en-US" sz="1600" dirty="0" smtClean="0"/>
              <a:t>:</a:t>
            </a:r>
          </a:p>
          <a:p>
            <a:pPr marL="285750" indent="-285750">
              <a:buFont typeface="Arial" panose="020B0604020202020204" pitchFamily="34" charset="0"/>
              <a:buChar char="•"/>
            </a:pPr>
            <a:r>
              <a:rPr lang="en-US" sz="1600" b="1" dirty="0" smtClean="0"/>
              <a:t>Output of Chi Square calculation</a:t>
            </a:r>
          </a:p>
          <a:p>
            <a:pPr marL="285750" indent="-285750">
              <a:buFont typeface="Arial" panose="020B0604020202020204" pitchFamily="34" charset="0"/>
              <a:buChar char="•"/>
            </a:pPr>
            <a:r>
              <a:rPr lang="en-US" sz="1600" b="1" dirty="0" smtClean="0"/>
              <a:t>Degrees of Freedom</a:t>
            </a:r>
            <a:r>
              <a:rPr lang="en-US" sz="1600" dirty="0" smtClean="0"/>
              <a:t>:  How </a:t>
            </a:r>
            <a:r>
              <a:rPr lang="en-US" sz="1600" dirty="0"/>
              <a:t>many numbers in </a:t>
            </a:r>
            <a:r>
              <a:rPr lang="en-US" sz="1600" dirty="0" smtClean="0"/>
              <a:t>the grid are</a:t>
            </a:r>
            <a:r>
              <a:rPr lang="en-US" sz="1600" dirty="0"/>
              <a:t> </a:t>
            </a:r>
            <a:r>
              <a:rPr lang="en-US" sz="1600" i="1" dirty="0" smtClean="0"/>
              <a:t>actually</a:t>
            </a:r>
            <a:r>
              <a:rPr lang="en-US" sz="1600" dirty="0"/>
              <a:t> </a:t>
            </a:r>
            <a:r>
              <a:rPr lang="en-US" sz="1600" dirty="0" smtClean="0"/>
              <a:t>independent (i.e. the </a:t>
            </a:r>
            <a:r>
              <a:rPr lang="en-US" sz="1600" dirty="0"/>
              <a:t>number of cells you need to fill in before, given the totals in the margins, you can fill in the rest of the grid using a </a:t>
            </a:r>
            <a:r>
              <a:rPr lang="en-US" sz="1600" dirty="0" smtClean="0"/>
              <a:t>formula).</a:t>
            </a:r>
            <a:r>
              <a:rPr lang="en-US" sz="1600" dirty="0"/>
              <a:t> </a:t>
            </a:r>
            <a:r>
              <a:rPr lang="en-US" sz="1600" dirty="0" smtClean="0"/>
              <a:t>In our example, the </a:t>
            </a:r>
            <a:r>
              <a:rPr lang="en-US" sz="1600" dirty="0"/>
              <a:t>number of rows minus one times the number of columns minus one</a:t>
            </a:r>
            <a:r>
              <a:rPr lang="en-US" sz="1600" dirty="0" smtClean="0"/>
              <a:t>: </a:t>
            </a:r>
            <a:r>
              <a:rPr lang="en-US" sz="1600" dirty="0"/>
              <a:t>(R-1)*(C-1). In our simple 2x2 grid, the degrees of independence are therefore (2-1)*(2-1), or </a:t>
            </a:r>
            <a:r>
              <a:rPr lang="en-US" sz="1600" b="1" dirty="0"/>
              <a:t>1</a:t>
            </a:r>
            <a:r>
              <a:rPr lang="en-US" sz="1600" dirty="0"/>
              <a:t>! </a:t>
            </a:r>
            <a:endParaRPr lang="en-US" sz="1600" dirty="0" smtClean="0"/>
          </a:p>
          <a:p>
            <a:r>
              <a:rPr lang="en-US" dirty="0" smtClean="0"/>
              <a:t>We then calculate the probability</a:t>
            </a:r>
            <a:r>
              <a:rPr lang="en-US" dirty="0"/>
              <a:t>, or </a:t>
            </a:r>
            <a:r>
              <a:rPr lang="en-US" b="1" dirty="0"/>
              <a:t>p-value</a:t>
            </a:r>
            <a:r>
              <a:rPr lang="en-US" dirty="0"/>
              <a:t>, of </a:t>
            </a:r>
            <a:r>
              <a:rPr lang="en-US" dirty="0" smtClean="0"/>
              <a:t>independence, which must be over 5% to validate H</a:t>
            </a:r>
            <a:r>
              <a:rPr lang="en-US" baseline="-25000" dirty="0" smtClean="0"/>
              <a:t>0</a:t>
            </a:r>
            <a:r>
              <a:rPr lang="en-US" dirty="0" smtClean="0"/>
              <a:t>, using </a:t>
            </a:r>
            <a:r>
              <a:rPr lang="en-US" dirty="0" smtClean="0">
                <a:hlinkClick r:id="rId3"/>
              </a:rPr>
              <a:t>a commonly </a:t>
            </a:r>
            <a:r>
              <a:rPr lang="en-US" dirty="0">
                <a:hlinkClick r:id="rId3"/>
              </a:rPr>
              <a:t>available calculato</a:t>
            </a:r>
            <a:r>
              <a:rPr lang="en-US" dirty="0"/>
              <a:t>r</a:t>
            </a:r>
            <a:r>
              <a:rPr lang="en-US" dirty="0" smtClean="0"/>
              <a:t>:</a:t>
            </a:r>
          </a:p>
          <a:p>
            <a:endParaRPr lang="en-US" dirty="0" smtClean="0"/>
          </a:p>
          <a:p>
            <a:endParaRPr lang="en-US" dirty="0" smtClean="0"/>
          </a:p>
        </p:txBody>
      </p:sp>
      <p:pic>
        <p:nvPicPr>
          <p:cNvPr id="6" name="Picture 5"/>
          <p:cNvPicPr>
            <a:picLocks noChangeAspect="1"/>
          </p:cNvPicPr>
          <p:nvPr/>
        </p:nvPicPr>
        <p:blipFill>
          <a:blip r:embed="rId4"/>
          <a:stretch>
            <a:fillRect/>
          </a:stretch>
        </p:blipFill>
        <p:spPr>
          <a:xfrm>
            <a:off x="311500" y="5055998"/>
            <a:ext cx="5438775" cy="1000125"/>
          </a:xfrm>
          <a:prstGeom prst="rect">
            <a:avLst/>
          </a:prstGeom>
        </p:spPr>
      </p:pic>
      <p:sp>
        <p:nvSpPr>
          <p:cNvPr id="7" name="Rectangle 6"/>
          <p:cNvSpPr/>
          <p:nvPr/>
        </p:nvSpPr>
        <p:spPr>
          <a:xfrm>
            <a:off x="5816187" y="4987156"/>
            <a:ext cx="3010789"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tx1"/>
                </a:solidFill>
              </a:rPr>
              <a:t>There </a:t>
            </a:r>
            <a:r>
              <a:rPr lang="en-US" b="1" dirty="0">
                <a:solidFill>
                  <a:schemeClr val="tx1"/>
                </a:solidFill>
              </a:rPr>
              <a:t>is a </a:t>
            </a:r>
            <a:r>
              <a:rPr lang="en-US" b="1" dirty="0" smtClean="0">
                <a:solidFill>
                  <a:schemeClr val="tx1"/>
                </a:solidFill>
              </a:rPr>
              <a:t>0.001% </a:t>
            </a:r>
            <a:r>
              <a:rPr lang="en-US" b="1" dirty="0">
                <a:solidFill>
                  <a:schemeClr val="tx1"/>
                </a:solidFill>
              </a:rPr>
              <a:t>probability that any deviation from expected results is due to </a:t>
            </a:r>
            <a:r>
              <a:rPr lang="en-US" b="1" dirty="0" smtClean="0">
                <a:solidFill>
                  <a:schemeClr val="tx1"/>
                </a:solidFill>
              </a:rPr>
              <a:t>chance.  So</a:t>
            </a:r>
            <a:r>
              <a:rPr lang="en-US" b="1" dirty="0">
                <a:solidFill>
                  <a:schemeClr val="tx1"/>
                </a:solidFill>
              </a:rPr>
              <a:t>,</a:t>
            </a:r>
            <a:r>
              <a:rPr lang="en-US" dirty="0">
                <a:solidFill>
                  <a:schemeClr val="tx1"/>
                </a:solidFill>
              </a:rPr>
              <a:t> </a:t>
            </a:r>
            <a:r>
              <a:rPr lang="en-US" b="1" dirty="0">
                <a:solidFill>
                  <a:schemeClr val="tx1"/>
                </a:solidFill>
              </a:rPr>
              <a:t>H</a:t>
            </a:r>
            <a:r>
              <a:rPr lang="en-US" b="1" baseline="-25000" dirty="0">
                <a:solidFill>
                  <a:schemeClr val="tx1"/>
                </a:solidFill>
              </a:rPr>
              <a:t>0</a:t>
            </a:r>
            <a:r>
              <a:rPr lang="en-US" b="1" dirty="0" smtClean="0">
                <a:solidFill>
                  <a:schemeClr val="tx1"/>
                </a:solidFill>
              </a:rPr>
              <a:t> is rejected!</a:t>
            </a:r>
            <a:endParaRPr lang="en-US" b="1" dirty="0">
              <a:solidFill>
                <a:schemeClr val="tx1"/>
              </a:solidFill>
            </a:endParaRPr>
          </a:p>
        </p:txBody>
      </p:sp>
    </p:spTree>
    <p:extLst>
      <p:ext uri="{BB962C8B-B14F-4D97-AF65-F5344CB8AC3E}">
        <p14:creationId xmlns:p14="http://schemas.microsoft.com/office/powerpoint/2010/main" val="633948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54" name="Picture 30"/>
          <p:cNvPicPr>
            <a:picLocks noChangeAspect="1" noChangeArrowheads="1"/>
          </p:cNvPicPr>
          <p:nvPr/>
        </p:nvPicPr>
        <p:blipFill>
          <a:blip r:embed="rId3"/>
          <a:srcRect/>
          <a:stretch>
            <a:fillRect/>
          </a:stretch>
        </p:blipFill>
        <p:spPr bwMode="auto">
          <a:xfrm>
            <a:off x="4651050" y="2912420"/>
            <a:ext cx="4223290" cy="3757566"/>
          </a:xfrm>
          <a:prstGeom prst="rect">
            <a:avLst/>
          </a:prstGeom>
          <a:noFill/>
          <a:ln w="9525">
            <a:noFill/>
            <a:miter lim="800000"/>
            <a:headEnd/>
            <a:tailEnd/>
          </a:ln>
        </p:spPr>
      </p:pic>
      <p:sp>
        <p:nvSpPr>
          <p:cNvPr id="7" name="Date Placeholder 5"/>
          <p:cNvSpPr>
            <a:spLocks noGrp="1"/>
          </p:cNvSpPr>
          <p:nvPr>
            <p:ph type="dt" sz="half" idx="10"/>
          </p:nvPr>
        </p:nvSpPr>
        <p:spPr/>
        <p:txBody>
          <a:bodyPr/>
          <a:lstStyle/>
          <a:p>
            <a:fld id="{2D95A0B1-19D9-46F2-B8B1-663D834206E6}" type="datetime4">
              <a:rPr lang="en-US"/>
              <a:pPr/>
              <a:t>September 14, 2016</a:t>
            </a:fld>
            <a:endParaRPr lang="en-US"/>
          </a:p>
        </p:txBody>
      </p:sp>
      <p:sp>
        <p:nvSpPr>
          <p:cNvPr id="9" name="Slide Number Placeholder 7"/>
          <p:cNvSpPr>
            <a:spLocks noGrp="1"/>
          </p:cNvSpPr>
          <p:nvPr>
            <p:ph type="sldNum" sz="quarter" idx="12"/>
          </p:nvPr>
        </p:nvSpPr>
        <p:spPr/>
        <p:txBody>
          <a:bodyPr/>
          <a:lstStyle/>
          <a:p>
            <a:fld id="{BD972575-9533-45C9-A779-3AD86965127B}" type="slidenum">
              <a:rPr lang="en-US"/>
              <a:pPr/>
              <a:t>7</a:t>
            </a:fld>
            <a:endParaRPr lang="en-US"/>
          </a:p>
        </p:txBody>
      </p:sp>
      <p:sp>
        <p:nvSpPr>
          <p:cNvPr id="1068034" name="Rectangle 2"/>
          <p:cNvSpPr>
            <a:spLocks noGrp="1" noChangeArrowheads="1"/>
          </p:cNvSpPr>
          <p:nvPr>
            <p:ph type="title" idx="4294967295"/>
          </p:nvPr>
        </p:nvSpPr>
        <p:spPr>
          <a:xfrm>
            <a:off x="268013" y="750889"/>
            <a:ext cx="8556899" cy="860198"/>
          </a:xfrm>
        </p:spPr>
        <p:txBody>
          <a:bodyPr>
            <a:noAutofit/>
          </a:bodyPr>
          <a:lstStyle/>
          <a:p>
            <a:r>
              <a:rPr lang="en-US" sz="3600" b="1" dirty="0"/>
              <a:t>Correlation Analysis (Numerical Data)</a:t>
            </a:r>
          </a:p>
        </p:txBody>
      </p:sp>
      <p:sp>
        <p:nvSpPr>
          <p:cNvPr id="1068035" name="Rectangle 3"/>
          <p:cNvSpPr>
            <a:spLocks noGrp="1" noChangeArrowheads="1"/>
          </p:cNvSpPr>
          <p:nvPr>
            <p:ph type="body" sz="half" idx="4294967295"/>
          </p:nvPr>
        </p:nvSpPr>
        <p:spPr>
          <a:xfrm>
            <a:off x="474665" y="1709942"/>
            <a:ext cx="7050595" cy="526629"/>
          </a:xfrm>
        </p:spPr>
        <p:txBody>
          <a:bodyPr>
            <a:normAutofit/>
          </a:bodyPr>
          <a:lstStyle/>
          <a:p>
            <a:pPr>
              <a:lnSpc>
                <a:spcPct val="110000"/>
              </a:lnSpc>
              <a:buNone/>
            </a:pPr>
            <a:r>
              <a:rPr lang="en-US" sz="1800" b="1" dirty="0"/>
              <a:t>Correlation coefficient (also called Pearson’s </a:t>
            </a:r>
            <a:r>
              <a:rPr lang="en-US" sz="1800" b="1" dirty="0" smtClean="0"/>
              <a:t>coefficient</a:t>
            </a:r>
            <a:r>
              <a:rPr lang="en-US" sz="1800" b="1" dirty="0"/>
              <a:t>)</a:t>
            </a:r>
          </a:p>
          <a:p>
            <a:pPr>
              <a:lnSpc>
                <a:spcPct val="110000"/>
              </a:lnSpc>
            </a:pPr>
            <a:endParaRPr lang="en-US" sz="1800" b="1" dirty="0"/>
          </a:p>
          <a:p>
            <a:pPr>
              <a:lnSpc>
                <a:spcPct val="110000"/>
              </a:lnSpc>
            </a:pPr>
            <a:endParaRPr lang="en-US" sz="1800" b="1" dirty="0"/>
          </a:p>
        </p:txBody>
      </p:sp>
      <p:graphicFrame>
        <p:nvGraphicFramePr>
          <p:cNvPr id="1068036" name="Object 4"/>
          <p:cNvGraphicFramePr>
            <a:graphicFrameLocks noGrp="1" noChangeAspect="1"/>
          </p:cNvGraphicFramePr>
          <p:nvPr>
            <p:ph sz="quarter" idx="4294967295"/>
          </p:nvPr>
        </p:nvGraphicFramePr>
        <p:xfrm>
          <a:off x="1275702" y="2125364"/>
          <a:ext cx="6324600" cy="700557"/>
        </p:xfrm>
        <a:graphic>
          <a:graphicData uri="http://schemas.openxmlformats.org/presentationml/2006/ole">
            <mc:AlternateContent xmlns:mc="http://schemas.openxmlformats.org/markup-compatibility/2006">
              <mc:Choice xmlns:v="urn:schemas-microsoft-com:vml" Requires="v">
                <p:oleObj spid="_x0000_s513471" name="Equation" r:id="rId4" imgW="2590800" imgH="469900" progId="Equation.3">
                  <p:embed/>
                </p:oleObj>
              </mc:Choice>
              <mc:Fallback>
                <p:oleObj name="Equation" r:id="rId4" imgW="2590800" imgH="469900" progId="Equation.3">
                  <p:embed/>
                  <p:pic>
                    <p:nvPicPr>
                      <p:cNvPr id="0" name="Picture 2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5702" y="2125364"/>
                        <a:ext cx="6324600" cy="7005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11"/>
          <p:cNvGrpSpPr/>
          <p:nvPr/>
        </p:nvGrpSpPr>
        <p:grpSpPr>
          <a:xfrm>
            <a:off x="474664" y="2976266"/>
            <a:ext cx="4506538" cy="3213463"/>
            <a:chOff x="709447" y="2889767"/>
            <a:chExt cx="4506538" cy="3213463"/>
          </a:xfrm>
        </p:grpSpPr>
        <p:sp>
          <p:nvSpPr>
            <p:cNvPr id="11" name="Rectangle 10"/>
            <p:cNvSpPr/>
            <p:nvPr/>
          </p:nvSpPr>
          <p:spPr>
            <a:xfrm>
              <a:off x="709447" y="2963909"/>
              <a:ext cx="4393893" cy="3139321"/>
            </a:xfrm>
            <a:prstGeom prst="rect">
              <a:avLst/>
            </a:prstGeom>
          </p:spPr>
          <p:txBody>
            <a:bodyPr wrap="square">
              <a:spAutoFit/>
            </a:bodyPr>
            <a:lstStyle/>
            <a:p>
              <a:pPr>
                <a:lnSpc>
                  <a:spcPct val="110000"/>
                </a:lnSpc>
                <a:buFont typeface="Wingdings" pitchFamily="2" charset="2"/>
                <a:buNone/>
              </a:pPr>
              <a:r>
                <a:rPr lang="en-US" dirty="0" smtClean="0"/>
                <a:t>where n is the number of tuples,       and      are the respective means of A and B, </a:t>
              </a:r>
              <a:r>
                <a:rPr lang="el-GR" dirty="0" smtClean="0"/>
                <a:t>σ</a:t>
              </a:r>
              <a:r>
                <a:rPr lang="en-US" baseline="-25000" dirty="0" smtClean="0"/>
                <a:t>A </a:t>
              </a:r>
              <a:r>
                <a:rPr lang="en-US" dirty="0" smtClean="0"/>
                <a:t>and </a:t>
              </a:r>
              <a:r>
                <a:rPr lang="el-GR" dirty="0" smtClean="0"/>
                <a:t>σ</a:t>
              </a:r>
              <a:r>
                <a:rPr lang="en-US" baseline="-25000" dirty="0" smtClean="0"/>
                <a:t>B </a:t>
              </a:r>
              <a:r>
                <a:rPr lang="en-US" dirty="0" smtClean="0"/>
                <a:t>are the respective standard deviation of A and B, and </a:t>
              </a:r>
              <a:r>
                <a:rPr lang="el-GR" dirty="0" smtClean="0"/>
                <a:t>Σ</a:t>
              </a:r>
              <a:r>
                <a:rPr lang="en-US" dirty="0" smtClean="0"/>
                <a:t>(AB) is the sum of the AB cross-product.</a:t>
              </a:r>
            </a:p>
            <a:p>
              <a:pPr>
                <a:lnSpc>
                  <a:spcPct val="110000"/>
                </a:lnSpc>
              </a:pPr>
              <a:endParaRPr lang="en-US" dirty="0" smtClean="0"/>
            </a:p>
            <a:p>
              <a:pPr>
                <a:lnSpc>
                  <a:spcPct val="110000"/>
                </a:lnSpc>
              </a:pPr>
              <a:r>
                <a:rPr lang="en-US" dirty="0" smtClean="0"/>
                <a:t>If </a:t>
              </a:r>
              <a:r>
                <a:rPr lang="en-US" dirty="0" err="1" smtClean="0"/>
                <a:t>r</a:t>
              </a:r>
              <a:r>
                <a:rPr lang="en-US" baseline="-25000" dirty="0" err="1" smtClean="0"/>
                <a:t>A,B</a:t>
              </a:r>
              <a:r>
                <a:rPr lang="en-US" dirty="0" smtClean="0"/>
                <a:t> &gt; 0, A and B are positively correlated (A’s values increase as B’s).  </a:t>
              </a:r>
            </a:p>
            <a:p>
              <a:pPr>
                <a:lnSpc>
                  <a:spcPct val="110000"/>
                </a:lnSpc>
              </a:pPr>
              <a:r>
                <a:rPr lang="en-US" dirty="0" err="1" smtClean="0"/>
                <a:t>r</a:t>
              </a:r>
              <a:r>
                <a:rPr lang="en-US" baseline="-25000" dirty="0" err="1" smtClean="0"/>
                <a:t>A,B</a:t>
              </a:r>
              <a:r>
                <a:rPr lang="en-US" dirty="0" smtClean="0"/>
                <a:t> = 0: independent;  </a:t>
              </a:r>
              <a:r>
                <a:rPr lang="en-US" dirty="0" err="1" smtClean="0"/>
                <a:t>r</a:t>
              </a:r>
              <a:r>
                <a:rPr lang="en-US" baseline="-25000" dirty="0" err="1" smtClean="0"/>
                <a:t>A,B</a:t>
              </a:r>
              <a:r>
                <a:rPr lang="en-US" dirty="0" smtClean="0"/>
                <a:t> &lt; 0: negatively correlated</a:t>
              </a:r>
              <a:endParaRPr lang="en-US" dirty="0"/>
            </a:p>
          </p:txBody>
        </p:sp>
        <p:graphicFrame>
          <p:nvGraphicFramePr>
            <p:cNvPr id="1068040" name="Object 8"/>
            <p:cNvGraphicFramePr>
              <a:graphicFrameLocks noChangeAspect="1"/>
            </p:cNvGraphicFramePr>
            <p:nvPr/>
          </p:nvGraphicFramePr>
          <p:xfrm>
            <a:off x="4920710" y="2889767"/>
            <a:ext cx="295275" cy="393700"/>
          </p:xfrm>
          <a:graphic>
            <a:graphicData uri="http://schemas.openxmlformats.org/presentationml/2006/ole">
              <mc:AlternateContent xmlns:mc="http://schemas.openxmlformats.org/markup-compatibility/2006">
                <mc:Choice xmlns:v="urn:schemas-microsoft-com:vml" Requires="v">
                  <p:oleObj spid="_x0000_s513472" name="Equation" r:id="rId6" imgW="152268" imgH="203024" progId="Equation.3">
                    <p:embed/>
                  </p:oleObj>
                </mc:Choice>
                <mc:Fallback>
                  <p:oleObj name="Equation" r:id="rId6" imgW="152268" imgH="203024" progId="Equation.3">
                    <p:embed/>
                    <p:pic>
                      <p:nvPicPr>
                        <p:cNvPr id="0" name="Picture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710" y="2889767"/>
                          <a:ext cx="29527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029" name="Object 5"/>
            <p:cNvGraphicFramePr>
              <a:graphicFrameLocks noChangeAspect="1"/>
            </p:cNvGraphicFramePr>
            <p:nvPr/>
          </p:nvGraphicFramePr>
          <p:xfrm>
            <a:off x="4104363" y="2896428"/>
            <a:ext cx="295275" cy="393700"/>
          </p:xfrm>
          <a:graphic>
            <a:graphicData uri="http://schemas.openxmlformats.org/presentationml/2006/ole">
              <mc:AlternateContent xmlns:mc="http://schemas.openxmlformats.org/markup-compatibility/2006">
                <mc:Choice xmlns:v="urn:schemas-microsoft-com:vml" Requires="v">
                  <p:oleObj spid="_x0000_s513473" name="Equation" r:id="rId8" imgW="152268" imgH="203024" progId="Equation.3">
                    <p:embed/>
                  </p:oleObj>
                </mc:Choice>
                <mc:Fallback>
                  <p:oleObj name="Equation" r:id="rId8" imgW="152268" imgH="203024" progId="Equation.3">
                    <p:embed/>
                    <p:pic>
                      <p:nvPicPr>
                        <p:cNvPr id="0" name="Picture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4363" y="2896428"/>
                          <a:ext cx="29527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Chi square and correlation in R</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9/14/2016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8</a:t>
            </a:fld>
            <a:endParaRPr lang="en-US"/>
          </a:p>
        </p:txBody>
      </p:sp>
    </p:spTree>
    <p:extLst>
      <p:ext uri="{BB962C8B-B14F-4D97-AF65-F5344CB8AC3E}">
        <p14:creationId xmlns:p14="http://schemas.microsoft.com/office/powerpoint/2010/main" val="205561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b="1" dirty="0" smtClean="0"/>
              <a:t>Chi Square</a:t>
            </a:r>
            <a:endParaRPr lang="en-US" b="1" dirty="0"/>
          </a:p>
        </p:txBody>
      </p:sp>
      <p:pic>
        <p:nvPicPr>
          <p:cNvPr id="69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98" y="1611087"/>
            <a:ext cx="7035800" cy="43878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ight Arrow 9"/>
          <p:cNvSpPr/>
          <p:nvPr/>
        </p:nvSpPr>
        <p:spPr>
          <a:xfrm rot="11399086" flipV="1">
            <a:off x="6585734" y="4987704"/>
            <a:ext cx="2159936" cy="5342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Two-way table</a:t>
            </a:r>
            <a:endParaRPr lang="en-US" dirty="0">
              <a:solidFill>
                <a:schemeClr val="tx1"/>
              </a:solidFill>
            </a:endParaRPr>
          </a:p>
        </p:txBody>
      </p:sp>
      <p:sp>
        <p:nvSpPr>
          <p:cNvPr id="12" name="Right Arrow 11"/>
          <p:cNvSpPr/>
          <p:nvPr/>
        </p:nvSpPr>
        <p:spPr>
          <a:xfrm rot="10800000" flipV="1">
            <a:off x="3551086" y="5102974"/>
            <a:ext cx="3004688" cy="5342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Chi Square on the table</a:t>
            </a:r>
            <a:endParaRPr lang="en-US" dirty="0">
              <a:solidFill>
                <a:schemeClr val="tx1"/>
              </a:solidFill>
            </a:endParaRPr>
          </a:p>
        </p:txBody>
      </p:sp>
      <p:sp>
        <p:nvSpPr>
          <p:cNvPr id="13" name="Right Arrow 12"/>
          <p:cNvSpPr/>
          <p:nvPr/>
        </p:nvSpPr>
        <p:spPr>
          <a:xfrm rot="10800000" flipV="1">
            <a:off x="4394298" y="5464681"/>
            <a:ext cx="2960732" cy="5342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Results: p-value is &lt; 0.5</a:t>
            </a:r>
            <a:endParaRPr lang="en-US" dirty="0">
              <a:solidFill>
                <a:schemeClr val="tx1"/>
              </a:solidFill>
            </a:endParaRPr>
          </a:p>
        </p:txBody>
      </p:sp>
    </p:spTree>
    <p:extLst>
      <p:ext uri="{BB962C8B-B14F-4D97-AF65-F5344CB8AC3E}">
        <p14:creationId xmlns:p14="http://schemas.microsoft.com/office/powerpoint/2010/main" val="1061742717"/>
      </p:ext>
    </p:extLst>
  </p:cSld>
  <p:clrMapOvr>
    <a:masterClrMapping/>
  </p:clrMapOvr>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22881</TotalTime>
  <Words>2098</Words>
  <Application>Microsoft Office PowerPoint</Application>
  <PresentationFormat>On-screen Show (4:3)</PresentationFormat>
  <Paragraphs>363</Paragraphs>
  <Slides>41</Slides>
  <Notes>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4" baseType="lpstr">
      <vt:lpstr>nologo_template</vt:lpstr>
      <vt:lpstr>Equation</vt:lpstr>
      <vt:lpstr>Packager Shell Object</vt:lpstr>
      <vt:lpstr>IT-533: Data Mining</vt:lpstr>
      <vt:lpstr>Agenda</vt:lpstr>
      <vt:lpstr>Chi square and correlation</vt:lpstr>
      <vt:lpstr>How is Data Related?</vt:lpstr>
      <vt:lpstr>Chi Square (Nominal Data)</vt:lpstr>
      <vt:lpstr>The Real Use of Chi Square </vt:lpstr>
      <vt:lpstr>Correlation Analysis (Numerical Data)</vt:lpstr>
      <vt:lpstr>Chi square and correlation in R</vt:lpstr>
      <vt:lpstr>Chi Square</vt:lpstr>
      <vt:lpstr>Correlation</vt:lpstr>
      <vt:lpstr>regression</vt:lpstr>
      <vt:lpstr>Regression Analysis</vt:lpstr>
      <vt:lpstr>Regression Analysis and Log-Linear Models</vt:lpstr>
      <vt:lpstr>Regression</vt:lpstr>
      <vt:lpstr>Regression in R—Births Dataset</vt:lpstr>
      <vt:lpstr>Multiple Regression--Input</vt:lpstr>
      <vt:lpstr>Multiple Regression--Output</vt:lpstr>
      <vt:lpstr>Full Regression Cycle</vt:lpstr>
      <vt:lpstr>Cross Validation</vt:lpstr>
      <vt:lpstr>Cross Validation in R</vt:lpstr>
      <vt:lpstr>anova</vt:lpstr>
      <vt:lpstr>ANOVA</vt:lpstr>
      <vt:lpstr>ANOVA</vt:lpstr>
      <vt:lpstr>ANOVA in R</vt:lpstr>
      <vt:lpstr>ANOVA in MS Excel</vt:lpstr>
      <vt:lpstr>ANOVA in MS Excel</vt:lpstr>
      <vt:lpstr>Putting it all together: Recommender systems</vt:lpstr>
      <vt:lpstr>Recommender Systems</vt:lpstr>
      <vt:lpstr>How a Recommender System Works</vt:lpstr>
      <vt:lpstr>Or like this</vt:lpstr>
      <vt:lpstr>How is data related?</vt:lpstr>
      <vt:lpstr>Recommender System</vt:lpstr>
      <vt:lpstr>Exploring Python and Recommender Systems</vt:lpstr>
      <vt:lpstr>How Would You …</vt:lpstr>
      <vt:lpstr>Week 4 quiz</vt:lpstr>
      <vt:lpstr>Week 4 Quiz</vt:lpstr>
      <vt:lpstr>Week 4 Quiz</vt:lpstr>
      <vt:lpstr>Week 4 Quiz Dataset</vt:lpstr>
      <vt:lpstr>Final project_n</vt:lpstr>
      <vt:lpstr>Final Project 4</vt:lpstr>
      <vt:lpstr>For Next Week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and Continuing Education</dc:title>
  <dc:creator>sonja</dc:creator>
  <cp:lastModifiedBy>Sonja Streuber</cp:lastModifiedBy>
  <cp:revision>959</cp:revision>
  <cp:lastPrinted>2012-07-05T21:16:32Z</cp:lastPrinted>
  <dcterms:created xsi:type="dcterms:W3CDTF">2011-08-31T15:53:14Z</dcterms:created>
  <dcterms:modified xsi:type="dcterms:W3CDTF">2016-09-14T15:41:28Z</dcterms:modified>
</cp:coreProperties>
</file>